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Lst>
  <p:notesMasterIdLst>
    <p:notesMasterId r:id="rId25"/>
  </p:notesMasterIdLst>
  <p:handoutMasterIdLst>
    <p:handoutMasterId r:id="rId26"/>
  </p:handoutMasterIdLst>
  <p:sldIdLst>
    <p:sldId id="257" r:id="rId6"/>
    <p:sldId id="351" r:id="rId7"/>
    <p:sldId id="358" r:id="rId8"/>
    <p:sldId id="296" r:id="rId9"/>
    <p:sldId id="355" r:id="rId10"/>
    <p:sldId id="357" r:id="rId11"/>
    <p:sldId id="493" r:id="rId12"/>
    <p:sldId id="299" r:id="rId13"/>
    <p:sldId id="496" r:id="rId14"/>
    <p:sldId id="497" r:id="rId15"/>
    <p:sldId id="569" r:id="rId16"/>
    <p:sldId id="570" r:id="rId17"/>
    <p:sldId id="499" r:id="rId18"/>
    <p:sldId id="574" r:id="rId19"/>
    <p:sldId id="500" r:id="rId20"/>
    <p:sldId id="344" r:id="rId21"/>
    <p:sldId id="367" r:id="rId22"/>
    <p:sldId id="581"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7F92"/>
    <a:srgbClr val="231F20"/>
    <a:srgbClr val="8D9CA7"/>
    <a:srgbClr val="9FB1BD"/>
    <a:srgbClr val="783F16"/>
    <a:srgbClr val="4E565C"/>
    <a:srgbClr val="F9FBFF"/>
    <a:srgbClr val="9CADBA"/>
    <a:srgbClr val="495961"/>
    <a:srgbClr val="2E44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D8DD24-BC51-4853-A499-3633245A1A47}" v="5" dt="2025-04-22T23:26:40.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2"/>
    <p:restoredTop sz="89647"/>
  </p:normalViewPr>
  <p:slideViewPr>
    <p:cSldViewPr>
      <p:cViewPr varScale="1">
        <p:scale>
          <a:sx n="97" d="100"/>
          <a:sy n="97" d="100"/>
        </p:scale>
        <p:origin x="547" y="11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99" d="100"/>
          <a:sy n="99" d="100"/>
        </p:scale>
        <p:origin x="400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Kadhim" userId="3efbbe51-e9e4-4ba1-a448-4ff0c8d6ce68" providerId="ADAL" clId="{08D8DD24-BC51-4853-A499-3633245A1A47}"/>
    <pc:docChg chg="custSel addSld delSld modSld sldOrd">
      <pc:chgData name="Alex Kadhim" userId="3efbbe51-e9e4-4ba1-a448-4ff0c8d6ce68" providerId="ADAL" clId="{08D8DD24-BC51-4853-A499-3633245A1A47}" dt="2025-04-22T23:26:47.094" v="521" actId="47"/>
      <pc:docMkLst>
        <pc:docMk/>
      </pc:docMkLst>
      <pc:sldChg chg="modSp mod">
        <pc:chgData name="Alex Kadhim" userId="3efbbe51-e9e4-4ba1-a448-4ff0c8d6ce68" providerId="ADAL" clId="{08D8DD24-BC51-4853-A499-3633245A1A47}" dt="2025-04-22T23:09:58.704" v="28" actId="20577"/>
        <pc:sldMkLst>
          <pc:docMk/>
          <pc:sldMk cId="4109671205" sldId="257"/>
        </pc:sldMkLst>
        <pc:spChg chg="mod">
          <ac:chgData name="Alex Kadhim" userId="3efbbe51-e9e4-4ba1-a448-4ff0c8d6ce68" providerId="ADAL" clId="{08D8DD24-BC51-4853-A499-3633245A1A47}" dt="2025-04-22T23:09:58.704" v="28" actId="20577"/>
          <ac:spMkLst>
            <pc:docMk/>
            <pc:sldMk cId="4109671205" sldId="257"/>
            <ac:spMk id="10" creationId="{00000000-0000-0000-0000-000000000000}"/>
          </ac:spMkLst>
        </pc:spChg>
        <pc:spChg chg="mod">
          <ac:chgData name="Alex Kadhim" userId="3efbbe51-e9e4-4ba1-a448-4ff0c8d6ce68" providerId="ADAL" clId="{08D8DD24-BC51-4853-A499-3633245A1A47}" dt="2025-04-22T23:09:51.204" v="13" actId="20577"/>
          <ac:spMkLst>
            <pc:docMk/>
            <pc:sldMk cId="4109671205" sldId="257"/>
            <ac:spMk id="12" creationId="{00000000-0000-0000-0000-000000000000}"/>
          </ac:spMkLst>
        </pc:spChg>
      </pc:sldChg>
      <pc:sldChg chg="del">
        <pc:chgData name="Alex Kadhim" userId="3efbbe51-e9e4-4ba1-a448-4ff0c8d6ce68" providerId="ADAL" clId="{08D8DD24-BC51-4853-A499-3633245A1A47}" dt="2025-04-22T23:12:00.124" v="29" actId="47"/>
        <pc:sldMkLst>
          <pc:docMk/>
          <pc:sldMk cId="2660678752" sldId="321"/>
        </pc:sldMkLst>
      </pc:sldChg>
      <pc:sldChg chg="del">
        <pc:chgData name="Alex Kadhim" userId="3efbbe51-e9e4-4ba1-a448-4ff0c8d6ce68" providerId="ADAL" clId="{08D8DD24-BC51-4853-A499-3633245A1A47}" dt="2025-04-22T23:26:47.094" v="521" actId="47"/>
        <pc:sldMkLst>
          <pc:docMk/>
          <pc:sldMk cId="3789433301" sldId="343"/>
        </pc:sldMkLst>
      </pc:sldChg>
      <pc:sldChg chg="modSp add mod">
        <pc:chgData name="Alex Kadhim" userId="3efbbe51-e9e4-4ba1-a448-4ff0c8d6ce68" providerId="ADAL" clId="{08D8DD24-BC51-4853-A499-3633245A1A47}" dt="2025-04-22T23:19:13.140" v="232" actId="20577"/>
        <pc:sldMkLst>
          <pc:docMk/>
          <pc:sldMk cId="3554884032" sldId="344"/>
        </pc:sldMkLst>
        <pc:spChg chg="mod">
          <ac:chgData name="Alex Kadhim" userId="3efbbe51-e9e4-4ba1-a448-4ff0c8d6ce68" providerId="ADAL" clId="{08D8DD24-BC51-4853-A499-3633245A1A47}" dt="2025-04-22T23:19:13.140" v="232" actId="20577"/>
          <ac:spMkLst>
            <pc:docMk/>
            <pc:sldMk cId="3554884032" sldId="344"/>
            <ac:spMk id="2" creationId="{54ED2E2E-1F4A-CD43-E899-9BADDEECF49F}"/>
          </ac:spMkLst>
        </pc:spChg>
        <pc:spChg chg="mod">
          <ac:chgData name="Alex Kadhim" userId="3efbbe51-e9e4-4ba1-a448-4ff0c8d6ce68" providerId="ADAL" clId="{08D8DD24-BC51-4853-A499-3633245A1A47}" dt="2025-04-22T23:18:51.013" v="229" actId="20577"/>
          <ac:spMkLst>
            <pc:docMk/>
            <pc:sldMk cId="3554884032" sldId="344"/>
            <ac:spMk id="3" creationId="{97E8B34C-BE17-8CBB-8905-8156A162260A}"/>
          </ac:spMkLst>
        </pc:spChg>
      </pc:sldChg>
      <pc:sldChg chg="modSp add mod">
        <pc:chgData name="Alex Kadhim" userId="3efbbe51-e9e4-4ba1-a448-4ff0c8d6ce68" providerId="ADAL" clId="{08D8DD24-BC51-4853-A499-3633245A1A47}" dt="2025-04-22T23:19:24.378" v="234" actId="20577"/>
        <pc:sldMkLst>
          <pc:docMk/>
          <pc:sldMk cId="3454622284" sldId="367"/>
        </pc:sldMkLst>
        <pc:spChg chg="mod">
          <ac:chgData name="Alex Kadhim" userId="3efbbe51-e9e4-4ba1-a448-4ff0c8d6ce68" providerId="ADAL" clId="{08D8DD24-BC51-4853-A499-3633245A1A47}" dt="2025-04-22T23:19:24.378" v="234" actId="20577"/>
          <ac:spMkLst>
            <pc:docMk/>
            <pc:sldMk cId="3454622284" sldId="367"/>
            <ac:spMk id="2" creationId="{54ED2E2E-1F4A-CD43-E899-9BADDEECF49F}"/>
          </ac:spMkLst>
        </pc:spChg>
      </pc:sldChg>
      <pc:sldChg chg="del">
        <pc:chgData name="Alex Kadhim" userId="3efbbe51-e9e4-4ba1-a448-4ff0c8d6ce68" providerId="ADAL" clId="{08D8DD24-BC51-4853-A499-3633245A1A47}" dt="2025-04-22T23:26:45.685" v="519" actId="47"/>
        <pc:sldMkLst>
          <pc:docMk/>
          <pc:sldMk cId="1486690592" sldId="485"/>
        </pc:sldMkLst>
      </pc:sldChg>
      <pc:sldChg chg="del">
        <pc:chgData name="Alex Kadhim" userId="3efbbe51-e9e4-4ba1-a448-4ff0c8d6ce68" providerId="ADAL" clId="{08D8DD24-BC51-4853-A499-3633245A1A47}" dt="2025-04-22T23:12:47.558" v="30" actId="47"/>
        <pc:sldMkLst>
          <pc:docMk/>
          <pc:sldMk cId="202546635" sldId="486"/>
        </pc:sldMkLst>
      </pc:sldChg>
      <pc:sldChg chg="del">
        <pc:chgData name="Alex Kadhim" userId="3efbbe51-e9e4-4ba1-a448-4ff0c8d6ce68" providerId="ADAL" clId="{08D8DD24-BC51-4853-A499-3633245A1A47}" dt="2025-04-22T23:26:44.298" v="516" actId="47"/>
        <pc:sldMkLst>
          <pc:docMk/>
          <pc:sldMk cId="3165511200" sldId="498"/>
        </pc:sldMkLst>
      </pc:sldChg>
      <pc:sldChg chg="delSp mod delAnim">
        <pc:chgData name="Alex Kadhim" userId="3efbbe51-e9e4-4ba1-a448-4ff0c8d6ce68" providerId="ADAL" clId="{08D8DD24-BC51-4853-A499-3633245A1A47}" dt="2025-04-22T23:13:10.566" v="31" actId="478"/>
        <pc:sldMkLst>
          <pc:docMk/>
          <pc:sldMk cId="2898274307" sldId="574"/>
        </pc:sldMkLst>
        <pc:picChg chg="del">
          <ac:chgData name="Alex Kadhim" userId="3efbbe51-e9e4-4ba1-a448-4ff0c8d6ce68" providerId="ADAL" clId="{08D8DD24-BC51-4853-A499-3633245A1A47}" dt="2025-04-22T23:13:10.566" v="31" actId="478"/>
          <ac:picMkLst>
            <pc:docMk/>
            <pc:sldMk cId="2898274307" sldId="574"/>
            <ac:picMk id="2" creationId="{33DCE7AB-0CEC-7C02-5BFE-EFD0F9601EDF}"/>
          </ac:picMkLst>
        </pc:picChg>
      </pc:sldChg>
      <pc:sldChg chg="del">
        <pc:chgData name="Alex Kadhim" userId="3efbbe51-e9e4-4ba1-a448-4ff0c8d6ce68" providerId="ADAL" clId="{08D8DD24-BC51-4853-A499-3633245A1A47}" dt="2025-04-22T23:26:44.761" v="517" actId="47"/>
        <pc:sldMkLst>
          <pc:docMk/>
          <pc:sldMk cId="2484038144" sldId="575"/>
        </pc:sldMkLst>
      </pc:sldChg>
      <pc:sldChg chg="del">
        <pc:chgData name="Alex Kadhim" userId="3efbbe51-e9e4-4ba1-a448-4ff0c8d6ce68" providerId="ADAL" clId="{08D8DD24-BC51-4853-A499-3633245A1A47}" dt="2025-04-22T23:26:45.303" v="518" actId="47"/>
        <pc:sldMkLst>
          <pc:docMk/>
          <pc:sldMk cId="1310823880" sldId="576"/>
        </pc:sldMkLst>
      </pc:sldChg>
      <pc:sldChg chg="delSp modSp del mod">
        <pc:chgData name="Alex Kadhim" userId="3efbbe51-e9e4-4ba1-a448-4ff0c8d6ce68" providerId="ADAL" clId="{08D8DD24-BC51-4853-A499-3633245A1A47}" dt="2025-04-22T23:17:00.937" v="200" actId="47"/>
        <pc:sldMkLst>
          <pc:docMk/>
          <pc:sldMk cId="4075590362" sldId="577"/>
        </pc:sldMkLst>
        <pc:spChg chg="mod">
          <ac:chgData name="Alex Kadhim" userId="3efbbe51-e9e4-4ba1-a448-4ff0c8d6ce68" providerId="ADAL" clId="{08D8DD24-BC51-4853-A499-3633245A1A47}" dt="2025-04-22T23:15:47.587" v="198" actId="20577"/>
          <ac:spMkLst>
            <pc:docMk/>
            <pc:sldMk cId="4075590362" sldId="577"/>
            <ac:spMk id="5" creationId="{A4EC10D2-B0BC-B68C-DCE4-FAD3A0CD425D}"/>
          </ac:spMkLst>
        </pc:spChg>
        <pc:spChg chg="mod">
          <ac:chgData name="Alex Kadhim" userId="3efbbe51-e9e4-4ba1-a448-4ff0c8d6ce68" providerId="ADAL" clId="{08D8DD24-BC51-4853-A499-3633245A1A47}" dt="2025-04-22T23:15:21.095" v="102" actId="20577"/>
          <ac:spMkLst>
            <pc:docMk/>
            <pc:sldMk cId="4075590362" sldId="577"/>
            <ac:spMk id="7" creationId="{FDF0EE81-EA7D-D567-F808-3C316195697F}"/>
          </ac:spMkLst>
        </pc:spChg>
        <pc:picChg chg="del">
          <ac:chgData name="Alex Kadhim" userId="3efbbe51-e9e4-4ba1-a448-4ff0c8d6ce68" providerId="ADAL" clId="{08D8DD24-BC51-4853-A499-3633245A1A47}" dt="2025-04-22T23:15:23.128" v="103" actId="478"/>
          <ac:picMkLst>
            <pc:docMk/>
            <pc:sldMk cId="4075590362" sldId="577"/>
            <ac:picMk id="13" creationId="{09E1BE23-CD56-BB8F-64BC-9E632A396C0C}"/>
          </ac:picMkLst>
        </pc:picChg>
      </pc:sldChg>
      <pc:sldChg chg="del">
        <pc:chgData name="Alex Kadhim" userId="3efbbe51-e9e4-4ba1-a448-4ff0c8d6ce68" providerId="ADAL" clId="{08D8DD24-BC51-4853-A499-3633245A1A47}" dt="2025-04-22T23:26:43.645" v="515" actId="47"/>
        <pc:sldMkLst>
          <pc:docMk/>
          <pc:sldMk cId="746810174" sldId="578"/>
        </pc:sldMkLst>
      </pc:sldChg>
      <pc:sldChg chg="del">
        <pc:chgData name="Alex Kadhim" userId="3efbbe51-e9e4-4ba1-a448-4ff0c8d6ce68" providerId="ADAL" clId="{08D8DD24-BC51-4853-A499-3633245A1A47}" dt="2025-04-22T23:26:46.051" v="520" actId="47"/>
        <pc:sldMkLst>
          <pc:docMk/>
          <pc:sldMk cId="2594681595" sldId="580"/>
        </pc:sldMkLst>
      </pc:sldChg>
      <pc:sldChg chg="addSp delSp modSp add mod ord">
        <pc:chgData name="Alex Kadhim" userId="3efbbe51-e9e4-4ba1-a448-4ff0c8d6ce68" providerId="ADAL" clId="{08D8DD24-BC51-4853-A499-3633245A1A47}" dt="2025-04-22T23:26:40.994" v="514" actId="1076"/>
        <pc:sldMkLst>
          <pc:docMk/>
          <pc:sldMk cId="2382598154" sldId="581"/>
        </pc:sldMkLst>
        <pc:spChg chg="mod">
          <ac:chgData name="Alex Kadhim" userId="3efbbe51-e9e4-4ba1-a448-4ff0c8d6ce68" providerId="ADAL" clId="{08D8DD24-BC51-4853-A499-3633245A1A47}" dt="2025-04-22T23:20:23.622" v="255" actId="20577"/>
          <ac:spMkLst>
            <pc:docMk/>
            <pc:sldMk cId="2382598154" sldId="581"/>
            <ac:spMk id="2" creationId="{548D8D25-A8D9-B2A7-4F96-1C90926ACF92}"/>
          </ac:spMkLst>
        </pc:spChg>
        <pc:spChg chg="mod">
          <ac:chgData name="Alex Kadhim" userId="3efbbe51-e9e4-4ba1-a448-4ff0c8d6ce68" providerId="ADAL" clId="{08D8DD24-BC51-4853-A499-3633245A1A47}" dt="2025-04-22T23:22:37.054" v="510" actId="20577"/>
          <ac:spMkLst>
            <pc:docMk/>
            <pc:sldMk cId="2382598154" sldId="581"/>
            <ac:spMk id="3" creationId="{6D735DB9-79F4-7842-F70E-88601D02EF59}"/>
          </ac:spMkLst>
        </pc:spChg>
        <pc:spChg chg="del">
          <ac:chgData name="Alex Kadhim" userId="3efbbe51-e9e4-4ba1-a448-4ff0c8d6ce68" providerId="ADAL" clId="{08D8DD24-BC51-4853-A499-3633245A1A47}" dt="2025-04-22T23:20:10.275" v="240" actId="478"/>
          <ac:spMkLst>
            <pc:docMk/>
            <pc:sldMk cId="2382598154" sldId="581"/>
            <ac:spMk id="34" creationId="{005C0E17-B9AE-A3C2-2967-53EED1FB690D}"/>
          </ac:spMkLst>
        </pc:spChg>
        <pc:spChg chg="del">
          <ac:chgData name="Alex Kadhim" userId="3efbbe51-e9e4-4ba1-a448-4ff0c8d6ce68" providerId="ADAL" clId="{08D8DD24-BC51-4853-A499-3633245A1A47}" dt="2025-04-22T23:20:10.275" v="240" actId="478"/>
          <ac:spMkLst>
            <pc:docMk/>
            <pc:sldMk cId="2382598154" sldId="581"/>
            <ac:spMk id="35" creationId="{C5A7A6E6-6F44-19BA-2D9E-611CCC875E32}"/>
          </ac:spMkLst>
        </pc:spChg>
        <pc:picChg chg="del">
          <ac:chgData name="Alex Kadhim" userId="3efbbe51-e9e4-4ba1-a448-4ff0c8d6ce68" providerId="ADAL" clId="{08D8DD24-BC51-4853-A499-3633245A1A47}" dt="2025-04-22T23:20:12.569" v="241" actId="478"/>
          <ac:picMkLst>
            <pc:docMk/>
            <pc:sldMk cId="2382598154" sldId="581"/>
            <ac:picMk id="6" creationId="{CF5F535C-4F0A-9EB3-3717-E1B9531D2AF9}"/>
          </ac:picMkLst>
        </pc:picChg>
        <pc:picChg chg="del">
          <ac:chgData name="Alex Kadhim" userId="3efbbe51-e9e4-4ba1-a448-4ff0c8d6ce68" providerId="ADAL" clId="{08D8DD24-BC51-4853-A499-3633245A1A47}" dt="2025-04-22T23:20:10.275" v="240" actId="478"/>
          <ac:picMkLst>
            <pc:docMk/>
            <pc:sldMk cId="2382598154" sldId="581"/>
            <ac:picMk id="9" creationId="{670F949F-1440-8745-65F0-8982512ADEE2}"/>
          </ac:picMkLst>
        </pc:picChg>
        <pc:picChg chg="del">
          <ac:chgData name="Alex Kadhim" userId="3efbbe51-e9e4-4ba1-a448-4ff0c8d6ce68" providerId="ADAL" clId="{08D8DD24-BC51-4853-A499-3633245A1A47}" dt="2025-04-22T23:20:10.275" v="240" actId="478"/>
          <ac:picMkLst>
            <pc:docMk/>
            <pc:sldMk cId="2382598154" sldId="581"/>
            <ac:picMk id="13" creationId="{1110EE2F-64D0-5140-5BEB-07E7DF91CAC4}"/>
          </ac:picMkLst>
        </pc:picChg>
        <pc:picChg chg="del">
          <ac:chgData name="Alex Kadhim" userId="3efbbe51-e9e4-4ba1-a448-4ff0c8d6ce68" providerId="ADAL" clId="{08D8DD24-BC51-4853-A499-3633245A1A47}" dt="2025-04-22T23:20:10.275" v="240" actId="478"/>
          <ac:picMkLst>
            <pc:docMk/>
            <pc:sldMk cId="2382598154" sldId="581"/>
            <ac:picMk id="15" creationId="{2233A29E-D03E-485E-4DA6-9887662F8DF9}"/>
          </ac:picMkLst>
        </pc:picChg>
        <pc:picChg chg="del">
          <ac:chgData name="Alex Kadhim" userId="3efbbe51-e9e4-4ba1-a448-4ff0c8d6ce68" providerId="ADAL" clId="{08D8DD24-BC51-4853-A499-3633245A1A47}" dt="2025-04-22T23:20:10.275" v="240" actId="478"/>
          <ac:picMkLst>
            <pc:docMk/>
            <pc:sldMk cId="2382598154" sldId="581"/>
            <ac:picMk id="17" creationId="{4AB28A6C-7A34-4C8F-4390-C16FB990359C}"/>
          </ac:picMkLst>
        </pc:picChg>
        <pc:picChg chg="del">
          <ac:chgData name="Alex Kadhim" userId="3efbbe51-e9e4-4ba1-a448-4ff0c8d6ce68" providerId="ADAL" clId="{08D8DD24-BC51-4853-A499-3633245A1A47}" dt="2025-04-22T23:20:10.275" v="240" actId="478"/>
          <ac:picMkLst>
            <pc:docMk/>
            <pc:sldMk cId="2382598154" sldId="581"/>
            <ac:picMk id="19" creationId="{A7C10D74-1459-02D2-160F-61B203785400}"/>
          </ac:picMkLst>
        </pc:picChg>
        <pc:picChg chg="del">
          <ac:chgData name="Alex Kadhim" userId="3efbbe51-e9e4-4ba1-a448-4ff0c8d6ce68" providerId="ADAL" clId="{08D8DD24-BC51-4853-A499-3633245A1A47}" dt="2025-04-22T23:20:10.275" v="240" actId="478"/>
          <ac:picMkLst>
            <pc:docMk/>
            <pc:sldMk cId="2382598154" sldId="581"/>
            <ac:picMk id="39" creationId="{29ED24C1-470F-A3C6-195B-510C42903F2C}"/>
          </ac:picMkLst>
        </pc:picChg>
        <pc:picChg chg="del">
          <ac:chgData name="Alex Kadhim" userId="3efbbe51-e9e4-4ba1-a448-4ff0c8d6ce68" providerId="ADAL" clId="{08D8DD24-BC51-4853-A499-3633245A1A47}" dt="2025-04-22T23:20:10.275" v="240" actId="478"/>
          <ac:picMkLst>
            <pc:docMk/>
            <pc:sldMk cId="2382598154" sldId="581"/>
            <ac:picMk id="43" creationId="{A4B1861F-738B-36E4-1EA1-F5CC415644FD}"/>
          </ac:picMkLst>
        </pc:picChg>
        <pc:picChg chg="del">
          <ac:chgData name="Alex Kadhim" userId="3efbbe51-e9e4-4ba1-a448-4ff0c8d6ce68" providerId="ADAL" clId="{08D8DD24-BC51-4853-A499-3633245A1A47}" dt="2025-04-22T23:20:10.275" v="240" actId="478"/>
          <ac:picMkLst>
            <pc:docMk/>
            <pc:sldMk cId="2382598154" sldId="581"/>
            <ac:picMk id="50" creationId="{87D447CA-E598-34C9-2DB4-B3AF7B99EE0F}"/>
          </ac:picMkLst>
        </pc:picChg>
        <pc:picChg chg="add mod">
          <ac:chgData name="Alex Kadhim" userId="3efbbe51-e9e4-4ba1-a448-4ff0c8d6ce68" providerId="ADAL" clId="{08D8DD24-BC51-4853-A499-3633245A1A47}" dt="2025-04-22T23:26:40.994" v="514" actId="1076"/>
          <ac:picMkLst>
            <pc:docMk/>
            <pc:sldMk cId="2382598154" sldId="581"/>
            <ac:picMk id="1026" creationId="{8A8D502C-93C6-8A6E-8A72-499699CF449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454761-1460-C44E-8EE9-132392DCD1C4}" type="datetimeFigureOut">
              <a:rPr lang="en-US" smtClean="0"/>
              <a:t>4/23/2025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A82BE9-307A-AB49-B561-9E71E3CE8979}" type="slidenum">
              <a:rPr lang="en-US" smtClean="0"/>
              <a:t>‹#›</a:t>
            </a:fld>
            <a:endParaRPr lang="en-US"/>
          </a:p>
        </p:txBody>
      </p:sp>
    </p:spTree>
    <p:extLst>
      <p:ext uri="{BB962C8B-B14F-4D97-AF65-F5344CB8AC3E}">
        <p14:creationId xmlns:p14="http://schemas.microsoft.com/office/powerpoint/2010/main" val="2065129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A3D421-3143-47CA-ACA9-5443A0940D94}" type="datetimeFigureOut">
              <a:rPr lang="en-GB" smtClean="0"/>
              <a:t>23/04/2025</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FA50D6-6132-4FF4-AFC5-01B946DDB4AB}" type="slidenum">
              <a:rPr lang="en-GB" smtClean="0"/>
              <a:t>‹#›</a:t>
            </a:fld>
            <a:endParaRPr lang="en-GB"/>
          </a:p>
        </p:txBody>
      </p:sp>
    </p:spTree>
    <p:extLst>
      <p:ext uri="{BB962C8B-B14F-4D97-AF65-F5344CB8AC3E}">
        <p14:creationId xmlns:p14="http://schemas.microsoft.com/office/powerpoint/2010/main" val="507693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eforum.org/agenda/2019/12/four-ways-data-is-improving-healthcar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According to a 2019 report from the World Economic Forum, the average hospital produces approximately </a:t>
            </a:r>
            <a:r>
              <a:rPr lang="en-GB" dirty="0">
                <a:hlinkClick r:id="rId3"/>
              </a:rPr>
              <a:t>50 petabytes of data per year</a:t>
            </a:r>
            <a:r>
              <a:rPr lang="en-GB" dirty="0"/>
              <a:t>, with 97% of the data going unused</a:t>
            </a:r>
          </a:p>
        </p:txBody>
      </p:sp>
      <p:sp>
        <p:nvSpPr>
          <p:cNvPr id="4" name="Slide Number Placeholder 3"/>
          <p:cNvSpPr>
            <a:spLocks noGrp="1"/>
          </p:cNvSpPr>
          <p:nvPr>
            <p:ph type="sldNum" sz="quarter" idx="5"/>
          </p:nvPr>
        </p:nvSpPr>
        <p:spPr/>
        <p:txBody>
          <a:bodyPr/>
          <a:lstStyle/>
          <a:p>
            <a:fld id="{3889B938-1F75-45A6-AE4E-01A6183B46E8}" type="slidenum">
              <a:rPr lang="en-GB" smtClean="0"/>
              <a:t>7</a:t>
            </a:fld>
            <a:endParaRPr lang="en-GB"/>
          </a:p>
        </p:txBody>
      </p:sp>
    </p:spTree>
    <p:extLst>
      <p:ext uri="{BB962C8B-B14F-4D97-AF65-F5344CB8AC3E}">
        <p14:creationId xmlns:p14="http://schemas.microsoft.com/office/powerpoint/2010/main" val="922210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ductory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54560" y="2060849"/>
            <a:ext cx="7591573" cy="1226567"/>
          </a:xfrm>
          <a:prstGeom prst="rect">
            <a:avLst/>
          </a:prstGeom>
        </p:spPr>
        <p:txBody>
          <a:bodyPr anchor="ctr" anchorCtr="0"/>
          <a:lstStyle>
            <a:lvl1pPr algn="l">
              <a:defRPr sz="3200" b="1" spc="-150" baseline="0">
                <a:solidFill>
                  <a:schemeClr val="bg1"/>
                </a:solidFill>
              </a:defRPr>
            </a:lvl1pPr>
          </a:lstStyle>
          <a:p>
            <a:r>
              <a:rPr lang="en-US" dirty="0"/>
              <a:t>Presentation title</a:t>
            </a:r>
            <a:endParaRPr lang="en-GB" dirty="0"/>
          </a:p>
        </p:txBody>
      </p:sp>
      <p:sp>
        <p:nvSpPr>
          <p:cNvPr id="3" name="Subtitle 2"/>
          <p:cNvSpPr>
            <a:spLocks noGrp="1"/>
          </p:cNvSpPr>
          <p:nvPr>
            <p:ph type="subTitle" idx="1"/>
          </p:nvPr>
        </p:nvSpPr>
        <p:spPr>
          <a:xfrm>
            <a:off x="2351584" y="3287415"/>
            <a:ext cx="7584843" cy="864096"/>
          </a:xfrm>
          <a:prstGeom prst="rect">
            <a:avLst/>
          </a:prstGeom>
        </p:spPr>
        <p:txBody>
          <a:bodyPr anchor="ctr" anchorCtr="0"/>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6" name="Text Placeholder 3"/>
          <p:cNvSpPr>
            <a:spLocks noGrp="1"/>
          </p:cNvSpPr>
          <p:nvPr>
            <p:ph type="body" sz="quarter" idx="10" hasCustomPrompt="1"/>
          </p:nvPr>
        </p:nvSpPr>
        <p:spPr>
          <a:xfrm>
            <a:off x="2351584" y="4149081"/>
            <a:ext cx="3071283" cy="359395"/>
          </a:xfrm>
          <a:prstGeom prst="rect">
            <a:avLst/>
          </a:prstGeom>
        </p:spPr>
        <p:txBody>
          <a:bodyPr/>
          <a:lstStyle>
            <a:lvl1pPr marL="0" indent="0">
              <a:buNone/>
              <a:defRPr sz="1400">
                <a:solidFill>
                  <a:schemeClr val="bg1"/>
                </a:solidFill>
              </a:defRPr>
            </a:lvl1pPr>
          </a:lstStyle>
          <a:p>
            <a:pPr lvl="0"/>
            <a:r>
              <a:rPr lang="en-GB" dirty="0"/>
              <a:t>22 June 2021</a:t>
            </a:r>
          </a:p>
        </p:txBody>
      </p:sp>
      <p:pic>
        <p:nvPicPr>
          <p:cNvPr id="7" name="University Logo (White)" descr="Graphical user interface&#10;&#10;Description automatically generated with medium confidence">
            <a:extLst>
              <a:ext uri="{FF2B5EF4-FFF2-40B4-BE49-F238E27FC236}">
                <a16:creationId xmlns:a16="http://schemas.microsoft.com/office/drawing/2014/main" id="{13715225-994B-F847-BBCD-98E6DC60B0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546" y="-279124"/>
            <a:ext cx="2880320" cy="1619892"/>
          </a:xfrm>
          <a:prstGeom prst="rect">
            <a:avLst/>
          </a:prstGeom>
        </p:spPr>
      </p:pic>
    </p:spTree>
    <p:extLst>
      <p:ext uri="{BB962C8B-B14F-4D97-AF65-F5344CB8AC3E}">
        <p14:creationId xmlns:p14="http://schemas.microsoft.com/office/powerpoint/2010/main" val="23987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s End Slide">
    <p:spTree>
      <p:nvGrpSpPr>
        <p:cNvPr id="1" name=""/>
        <p:cNvGrpSpPr/>
        <p:nvPr/>
      </p:nvGrpSpPr>
      <p:grpSpPr>
        <a:xfrm>
          <a:off x="0" y="0"/>
          <a:ext cx="0" cy="0"/>
          <a:chOff x="0" y="0"/>
          <a:chExt cx="0" cy="0"/>
        </a:xfrm>
      </p:grpSpPr>
      <p:sp>
        <p:nvSpPr>
          <p:cNvPr id="8" name="Title 1"/>
          <p:cNvSpPr txBox="1"/>
          <p:nvPr userDrawn="1"/>
        </p:nvSpPr>
        <p:spPr>
          <a:xfrm>
            <a:off x="2351584" y="2700210"/>
            <a:ext cx="7584843" cy="584775"/>
          </a:xfrm>
          <a:prstGeom prst="rect">
            <a:avLst/>
          </a:prstGeom>
          <a:noFill/>
        </p:spPr>
        <p:txBody>
          <a:bodyPr wrap="square" rtlCol="0">
            <a:spAutoFit/>
          </a:bodyPr>
          <a:lstStyle/>
          <a:p>
            <a:r>
              <a:rPr lang="en-GB" sz="3200" b="1" spc="-150" dirty="0">
                <a:solidFill>
                  <a:schemeClr val="bg1"/>
                </a:solidFill>
              </a:rPr>
              <a:t>YOUR</a:t>
            </a:r>
            <a:r>
              <a:rPr lang="en-GB" sz="3200" b="1" spc="-150" baseline="0" dirty="0">
                <a:solidFill>
                  <a:schemeClr val="bg1"/>
                </a:solidFill>
              </a:rPr>
              <a:t> QUESTIONS</a:t>
            </a:r>
            <a:endParaRPr lang="en-GB" sz="3200" b="1" spc="-150" dirty="0">
              <a:solidFill>
                <a:schemeClr val="bg1"/>
              </a:solidFill>
            </a:endParaRPr>
          </a:p>
        </p:txBody>
      </p:sp>
      <p:sp>
        <p:nvSpPr>
          <p:cNvPr id="6" name="Content Placeholder 2"/>
          <p:cNvSpPr>
            <a:spLocks noGrp="1"/>
          </p:cNvSpPr>
          <p:nvPr>
            <p:ph sz="quarter" idx="11" hasCustomPrompt="1"/>
          </p:nvPr>
        </p:nvSpPr>
        <p:spPr>
          <a:xfrm>
            <a:off x="2351584" y="3356522"/>
            <a:ext cx="7584843" cy="1800671"/>
          </a:xfrm>
          <a:prstGeom prst="rect">
            <a:avLst/>
          </a:prstGeom>
        </p:spPr>
        <p:txBody>
          <a:bodyPr/>
          <a:lstStyle>
            <a:lvl1pPr marL="0" indent="0">
              <a:buNone/>
              <a:defRPr sz="1600" b="0" spc="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Copy here</a:t>
            </a:r>
            <a:endParaRPr lang="en-GB" dirty="0"/>
          </a:p>
        </p:txBody>
      </p:sp>
      <p:pic>
        <p:nvPicPr>
          <p:cNvPr id="7" name="University Logo (White)" descr="Graphical user interface&#10;&#10;Description automatically generated with medium confidence">
            <a:extLst>
              <a:ext uri="{FF2B5EF4-FFF2-40B4-BE49-F238E27FC236}">
                <a16:creationId xmlns:a16="http://schemas.microsoft.com/office/drawing/2014/main" id="{132411DA-15FA-804A-A497-A21BA241FF8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546" y="-279124"/>
            <a:ext cx="2880320" cy="1619892"/>
          </a:xfrm>
          <a:prstGeom prst="rect">
            <a:avLst/>
          </a:prstGeom>
        </p:spPr>
      </p:pic>
    </p:spTree>
    <p:extLst>
      <p:ext uri="{BB962C8B-B14F-4D97-AF65-F5344CB8AC3E}">
        <p14:creationId xmlns:p14="http://schemas.microsoft.com/office/powerpoint/2010/main" val="61885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2E444E"/>
                </a:solidFill>
              </a:defRPr>
            </a:lvl1pPr>
          </a:lstStyle>
          <a:p>
            <a:r>
              <a:rPr lang="en-US" dirty="0"/>
              <a:t>TITLE</a:t>
            </a:r>
            <a:endParaRPr lang="en-GB" dirty="0"/>
          </a:p>
        </p:txBody>
      </p:sp>
      <p:sp>
        <p:nvSpPr>
          <p:cNvPr id="5" name="Text Placeholder 2"/>
          <p:cNvSpPr>
            <a:spLocks noGrp="1"/>
          </p:cNvSpPr>
          <p:nvPr>
            <p:ph type="body" sz="quarter" idx="10"/>
          </p:nvPr>
        </p:nvSpPr>
        <p:spPr>
          <a:xfrm>
            <a:off x="623393" y="1844825"/>
            <a:ext cx="10847916" cy="4393059"/>
          </a:xfrm>
        </p:spPr>
        <p:txBody>
          <a:bodyPr/>
          <a:lstStyle>
            <a:lvl1pPr>
              <a:spcBef>
                <a:spcPts val="0"/>
              </a:spcBef>
              <a:spcAft>
                <a:spcPts val="1200"/>
              </a:spcAft>
              <a:defRPr sz="2000">
                <a:solidFill>
                  <a:srgbClr val="2E444E"/>
                </a:solidFill>
              </a:defRPr>
            </a:lvl1pPr>
            <a:lvl2pPr>
              <a:spcBef>
                <a:spcPts val="0"/>
              </a:spcBef>
              <a:spcAft>
                <a:spcPts val="1200"/>
              </a:spcAft>
              <a:defRPr sz="1800">
                <a:solidFill>
                  <a:srgbClr val="2E444E"/>
                </a:solidFill>
              </a:defRPr>
            </a:lvl2pPr>
            <a:lvl3pPr>
              <a:spcBef>
                <a:spcPts val="0"/>
              </a:spcBef>
              <a:spcAft>
                <a:spcPts val="1200"/>
              </a:spcAft>
              <a:defRPr>
                <a:solidFill>
                  <a:srgbClr val="2E444E"/>
                </a:solidFill>
              </a:defRPr>
            </a:lvl3pPr>
            <a:lvl4pPr>
              <a:spcBef>
                <a:spcPts val="0"/>
              </a:spcBef>
              <a:spcAft>
                <a:spcPts val="1200"/>
              </a:spcAft>
              <a:defRPr>
                <a:solidFill>
                  <a:srgbClr val="2E444E"/>
                </a:solidFill>
              </a:defRPr>
            </a:lvl4pPr>
            <a:lvl5pPr>
              <a:spcBef>
                <a:spcPts val="0"/>
              </a:spcBef>
              <a:spcAft>
                <a:spcPts val="1200"/>
              </a:spcAft>
              <a:defRPr>
                <a:solidFill>
                  <a:srgbClr val="2E444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4669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DDBD6E-1185-8D33-403D-BC58891EACB9}"/>
              </a:ext>
            </a:extLst>
          </p:cNvPr>
          <p:cNvSpPr>
            <a:spLocks noGrp="1"/>
          </p:cNvSpPr>
          <p:nvPr>
            <p:ph type="dt" sz="half" idx="10"/>
          </p:nvPr>
        </p:nvSpPr>
        <p:spPr/>
        <p:txBody>
          <a:bodyPr/>
          <a:lstStyle/>
          <a:p>
            <a:fld id="{B7D28BC3-8A64-4184-8A4C-16F761325BF7}" type="datetimeFigureOut">
              <a:rPr lang="en-GB" smtClean="0"/>
              <a:t>23/04/2025</a:t>
            </a:fld>
            <a:endParaRPr lang="en-GB"/>
          </a:p>
        </p:txBody>
      </p:sp>
      <p:sp>
        <p:nvSpPr>
          <p:cNvPr id="3" name="Footer Placeholder 2">
            <a:extLst>
              <a:ext uri="{FF2B5EF4-FFF2-40B4-BE49-F238E27FC236}">
                <a16:creationId xmlns:a16="http://schemas.microsoft.com/office/drawing/2014/main" id="{EEAD6C39-0FF2-4ABF-FC2C-1FA0F3EF137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5DFE3A4-CB32-B77C-9C90-81D4B0544D41}"/>
              </a:ext>
            </a:extLst>
          </p:cNvPr>
          <p:cNvSpPr>
            <a:spLocks noGrp="1"/>
          </p:cNvSpPr>
          <p:nvPr>
            <p:ph type="sldNum" sz="quarter" idx="12"/>
          </p:nvPr>
        </p:nvSpPr>
        <p:spPr/>
        <p:txBody>
          <a:bodyPr/>
          <a:lstStyle/>
          <a:p>
            <a:fld id="{BA0F4543-28D0-492F-97A6-6AB7933A5B9F}" type="slidenum">
              <a:rPr lang="en-GB" smtClean="0"/>
              <a:t>‹#›</a:t>
            </a:fld>
            <a:endParaRPr lang="en-GB"/>
          </a:p>
        </p:txBody>
      </p:sp>
    </p:spTree>
    <p:extLst>
      <p:ext uri="{BB962C8B-B14F-4D97-AF65-F5344CB8AC3E}">
        <p14:creationId xmlns:p14="http://schemas.microsoft.com/office/powerpoint/2010/main" val="83658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2E444E"/>
                </a:solidFill>
              </a:defRPr>
            </a:lvl1pPr>
          </a:lstStyle>
          <a:p>
            <a:r>
              <a:rPr lang="en-US" dirty="0"/>
              <a:t>TITLE</a:t>
            </a:r>
            <a:endParaRPr lang="en-GB" dirty="0"/>
          </a:p>
        </p:txBody>
      </p:sp>
      <p:sp>
        <p:nvSpPr>
          <p:cNvPr id="5" name="Text Placeholder 2"/>
          <p:cNvSpPr>
            <a:spLocks noGrp="1"/>
          </p:cNvSpPr>
          <p:nvPr>
            <p:ph type="body" sz="quarter" idx="10"/>
          </p:nvPr>
        </p:nvSpPr>
        <p:spPr>
          <a:xfrm>
            <a:off x="623393" y="1844825"/>
            <a:ext cx="10847916" cy="4393059"/>
          </a:xfrm>
        </p:spPr>
        <p:txBody>
          <a:bodyPr/>
          <a:lstStyle>
            <a:lvl1pPr>
              <a:spcBef>
                <a:spcPts val="0"/>
              </a:spcBef>
              <a:spcAft>
                <a:spcPts val="1200"/>
              </a:spcAft>
              <a:defRPr sz="2000">
                <a:solidFill>
                  <a:srgbClr val="2E444E"/>
                </a:solidFill>
              </a:defRPr>
            </a:lvl1pPr>
            <a:lvl2pPr>
              <a:spcBef>
                <a:spcPts val="0"/>
              </a:spcBef>
              <a:spcAft>
                <a:spcPts val="1200"/>
              </a:spcAft>
              <a:defRPr sz="1800">
                <a:solidFill>
                  <a:srgbClr val="2E444E"/>
                </a:solidFill>
              </a:defRPr>
            </a:lvl2pPr>
            <a:lvl3pPr>
              <a:spcBef>
                <a:spcPts val="0"/>
              </a:spcBef>
              <a:spcAft>
                <a:spcPts val="1200"/>
              </a:spcAft>
              <a:defRPr>
                <a:solidFill>
                  <a:srgbClr val="2E444E"/>
                </a:solidFill>
              </a:defRPr>
            </a:lvl3pPr>
            <a:lvl4pPr>
              <a:spcBef>
                <a:spcPts val="0"/>
              </a:spcBef>
              <a:spcAft>
                <a:spcPts val="1200"/>
              </a:spcAft>
              <a:defRPr>
                <a:solidFill>
                  <a:srgbClr val="2E444E"/>
                </a:solidFill>
              </a:defRPr>
            </a:lvl4pPr>
            <a:lvl5pPr>
              <a:spcBef>
                <a:spcPts val="0"/>
              </a:spcBef>
              <a:spcAft>
                <a:spcPts val="1200"/>
              </a:spcAft>
              <a:defRPr>
                <a:solidFill>
                  <a:srgbClr val="2E444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6010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C8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071369"/>
      </p:ext>
    </p:extLst>
  </p:cSld>
  <p:clrMap bg1="lt1" tx1="dk1" bg2="lt2" tx2="dk2" accent1="accent1" accent2="accent2" accent3="accent3" accent4="accent4" accent5="accent5" accent6="accent6" hlink="hlink" folHlink="folHlink"/>
  <p:sldLayoutIdLst>
    <p:sldLayoutId id="2147483680" r:id="rId1"/>
    <p:sldLayoutId id="2147483706"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B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p>
            <a:r>
              <a:rPr lang="en-US" dirty="0"/>
              <a:t>TITLE</a:t>
            </a:r>
            <a:endParaRPr lang="en-GB" dirty="0"/>
          </a:p>
        </p:txBody>
      </p:sp>
      <p:sp>
        <p:nvSpPr>
          <p:cNvPr id="7" name="Text Placeholder 2"/>
          <p:cNvSpPr>
            <a:spLocks noGrp="1"/>
          </p:cNvSpPr>
          <p:nvPr>
            <p:ph type="body" idx="1"/>
          </p:nvPr>
        </p:nvSpPr>
        <p:spPr>
          <a:xfrm>
            <a:off x="623392" y="1844825"/>
            <a:ext cx="10862997" cy="438194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3"/>
          <p:cNvSpPr txBox="1"/>
          <p:nvPr/>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t>‹#›</a:t>
            </a:fld>
            <a:endParaRPr lang="en-GB" sz="1000" dirty="0"/>
          </a:p>
        </p:txBody>
      </p:sp>
      <p:pic>
        <p:nvPicPr>
          <p:cNvPr id="8" name="University Logo" descr="Logo&#10;&#10;Description automatically generated with medium confidence">
            <a:extLst>
              <a:ext uri="{FF2B5EF4-FFF2-40B4-BE49-F238E27FC236}">
                <a16:creationId xmlns:a16="http://schemas.microsoft.com/office/drawing/2014/main" id="{87826CD3-130D-D440-8ABD-6248D8758AC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11678" y="-279125"/>
            <a:ext cx="2880322" cy="1619893"/>
          </a:xfrm>
          <a:prstGeom prst="rect">
            <a:avLst/>
          </a:prstGeom>
        </p:spPr>
      </p:pic>
    </p:spTree>
    <p:extLst>
      <p:ext uri="{BB962C8B-B14F-4D97-AF65-F5344CB8AC3E}">
        <p14:creationId xmlns:p14="http://schemas.microsoft.com/office/powerpoint/2010/main" val="175160366"/>
      </p:ext>
    </p:extLst>
  </p:cSld>
  <p:clrMap bg1="lt1" tx1="dk1" bg2="lt2" tx2="dk2" accent1="accent1" accent2="accent2" accent3="accent3" accent4="accent4" accent5="accent5" accent6="accent6" hlink="hlink" folHlink="folHlink"/>
  <p:sldLayoutIdLst>
    <p:sldLayoutId id="2147483705" r:id="rId1"/>
    <p:sldLayoutId id="2147483708" r:id="rId2"/>
    <p:sldLayoutId id="2147483709"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3200" kern="1200" spc="-150">
          <a:solidFill>
            <a:srgbClr val="495961"/>
          </a:solidFill>
          <a:latin typeface="+mj-lt"/>
          <a:ea typeface="+mj-ea"/>
          <a:cs typeface="+mj-cs"/>
        </a:defRPr>
      </a:lvl1pPr>
    </p:titleStyle>
    <p:body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495961"/>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495961"/>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495961"/>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495961"/>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49596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jpg"/><Relationship Id="rId5" Type="http://schemas.openxmlformats.org/officeDocument/2006/relationships/image" Target="../media/image47.jpeg"/><Relationship Id="rId4" Type="http://schemas.openxmlformats.org/officeDocument/2006/relationships/image" Target="../media/image46.jpe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18.jp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svg"/><Relationship Id="rId12" Type="http://schemas.openxmlformats.org/officeDocument/2006/relationships/image" Target="../media/image29.jpg"/><Relationship Id="rId2" Type="http://schemas.openxmlformats.org/officeDocument/2006/relationships/image" Target="../media/image19.jpe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svg"/><Relationship Id="rId12" Type="http://schemas.openxmlformats.org/officeDocument/2006/relationships/image" Target="../media/image29.jpg"/><Relationship Id="rId2" Type="http://schemas.openxmlformats.org/officeDocument/2006/relationships/image" Target="../media/image19.jpe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2354560" y="2060849"/>
            <a:ext cx="10006136" cy="1226567"/>
          </a:xfrm>
        </p:spPr>
        <p:txBody>
          <a:bodyPr/>
          <a:lstStyle/>
          <a:p>
            <a:r>
              <a:rPr lang="en-GB" dirty="0"/>
              <a:t>LLM Hackathon: Unlocking Data Using Large Language Models </a:t>
            </a:r>
            <a:br>
              <a:rPr lang="en-GB" dirty="0"/>
            </a:br>
            <a:endParaRPr lang="en-GB" dirty="0"/>
          </a:p>
        </p:txBody>
      </p:sp>
      <p:sp>
        <p:nvSpPr>
          <p:cNvPr id="11" name="Subtitle 10"/>
          <p:cNvSpPr>
            <a:spLocks noGrp="1"/>
          </p:cNvSpPr>
          <p:nvPr>
            <p:ph type="subTitle" idx="1"/>
          </p:nvPr>
        </p:nvSpPr>
        <p:spPr/>
        <p:txBody>
          <a:bodyPr/>
          <a:lstStyle/>
          <a:p>
            <a:r>
              <a:rPr lang="en-GB" dirty="0"/>
              <a:t>Alex Kadhim</a:t>
            </a:r>
          </a:p>
        </p:txBody>
      </p:sp>
      <p:sp>
        <p:nvSpPr>
          <p:cNvPr id="12" name="Text Placeholder 11"/>
          <p:cNvSpPr>
            <a:spLocks noGrp="1"/>
          </p:cNvSpPr>
          <p:nvPr>
            <p:ph type="body" sz="quarter" idx="10"/>
          </p:nvPr>
        </p:nvSpPr>
        <p:spPr>
          <a:xfrm>
            <a:off x="2351584" y="4365749"/>
            <a:ext cx="3071283" cy="359395"/>
          </a:xfrm>
        </p:spPr>
        <p:txBody>
          <a:bodyPr/>
          <a:lstStyle/>
          <a:p>
            <a:r>
              <a:rPr lang="en-GB" dirty="0"/>
              <a:t>23 April 2025</a:t>
            </a:r>
          </a:p>
        </p:txBody>
      </p:sp>
      <p:pic>
        <p:nvPicPr>
          <p:cNvPr id="5" name="Picture 4">
            <a:extLst>
              <a:ext uri="{FF2B5EF4-FFF2-40B4-BE49-F238E27FC236}">
                <a16:creationId xmlns:a16="http://schemas.microsoft.com/office/drawing/2014/main" id="{D1B8F751-A888-7BEC-723F-73ED845A1BA2}"/>
              </a:ext>
            </a:extLst>
          </p:cNvPr>
          <p:cNvPicPr>
            <a:picLocks noChangeAspect="1"/>
          </p:cNvPicPr>
          <p:nvPr/>
        </p:nvPicPr>
        <p:blipFill>
          <a:blip r:embed="rId2"/>
          <a:stretch>
            <a:fillRect/>
          </a:stretch>
        </p:blipFill>
        <p:spPr>
          <a:xfrm>
            <a:off x="7824192" y="3132751"/>
            <a:ext cx="2465996" cy="2465996"/>
          </a:xfrm>
          <a:prstGeom prst="ellipse">
            <a:avLst/>
          </a:prstGeom>
          <a:ln>
            <a:noFill/>
          </a:ln>
          <a:effectLst>
            <a:softEdge rad="112500"/>
          </a:effectLst>
        </p:spPr>
      </p:pic>
      <p:pic>
        <p:nvPicPr>
          <p:cNvPr id="2" name="Picture 1">
            <a:extLst>
              <a:ext uri="{FF2B5EF4-FFF2-40B4-BE49-F238E27FC236}">
                <a16:creationId xmlns:a16="http://schemas.microsoft.com/office/drawing/2014/main" id="{DAEDCE8F-B75B-A818-71E0-84E65EB9F49A}"/>
              </a:ext>
            </a:extLst>
          </p:cNvPr>
          <p:cNvPicPr>
            <a:picLocks noChangeAspect="1"/>
          </p:cNvPicPr>
          <p:nvPr/>
        </p:nvPicPr>
        <p:blipFill>
          <a:blip r:embed="rId3"/>
          <a:stretch>
            <a:fillRect/>
          </a:stretch>
        </p:blipFill>
        <p:spPr>
          <a:xfrm>
            <a:off x="5044246" y="3165086"/>
            <a:ext cx="2401325" cy="2401325"/>
          </a:xfrm>
          <a:prstGeom prst="ellipse">
            <a:avLst/>
          </a:prstGeom>
          <a:ln>
            <a:noFill/>
          </a:ln>
          <a:effectLst>
            <a:softEdge rad="112500"/>
          </a:effectLst>
        </p:spPr>
      </p:pic>
    </p:spTree>
    <p:extLst>
      <p:ext uri="{BB962C8B-B14F-4D97-AF65-F5344CB8AC3E}">
        <p14:creationId xmlns:p14="http://schemas.microsoft.com/office/powerpoint/2010/main" val="410967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9DEB6-7D99-B83E-7384-826E5316528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F2886D23-3C55-017F-F9B3-F309DF97A82D}"/>
              </a:ext>
            </a:extLst>
          </p:cNvPr>
          <p:cNvPicPr>
            <a:picLocks noChangeAspect="1"/>
          </p:cNvPicPr>
          <p:nvPr/>
        </p:nvPicPr>
        <p:blipFill>
          <a:blip r:embed="rId2"/>
          <a:stretch>
            <a:fillRect/>
          </a:stretch>
        </p:blipFill>
        <p:spPr>
          <a:xfrm>
            <a:off x="103146" y="1658323"/>
            <a:ext cx="12192000" cy="4721223"/>
          </a:xfrm>
          <a:prstGeom prst="rect">
            <a:avLst/>
          </a:prstGeom>
        </p:spPr>
      </p:pic>
      <p:sp>
        <p:nvSpPr>
          <p:cNvPr id="19" name="TextBox 18">
            <a:extLst>
              <a:ext uri="{FF2B5EF4-FFF2-40B4-BE49-F238E27FC236}">
                <a16:creationId xmlns:a16="http://schemas.microsoft.com/office/drawing/2014/main" id="{2477BAD5-FFC4-E1BA-F1DC-19FAD4CBBDC9}"/>
              </a:ext>
            </a:extLst>
          </p:cNvPr>
          <p:cNvSpPr txBox="1"/>
          <p:nvPr/>
        </p:nvSpPr>
        <p:spPr>
          <a:xfrm>
            <a:off x="8663807" y="2615420"/>
            <a:ext cx="189475" cy="261277"/>
          </a:xfrm>
          <a:prstGeom prst="rect">
            <a:avLst/>
          </a:prstGeom>
          <a:noFill/>
        </p:spPr>
        <p:txBody>
          <a:bodyPr wrap="none" rtlCol="0">
            <a:spAutoFit/>
          </a:bodyPr>
          <a:lstStyle/>
          <a:p>
            <a:pPr algn="l"/>
            <a:endParaRPr lang="en-GB" sz="1050" dirty="0"/>
          </a:p>
        </p:txBody>
      </p:sp>
      <p:sp>
        <p:nvSpPr>
          <p:cNvPr id="5" name="TextBox 4">
            <a:extLst>
              <a:ext uri="{FF2B5EF4-FFF2-40B4-BE49-F238E27FC236}">
                <a16:creationId xmlns:a16="http://schemas.microsoft.com/office/drawing/2014/main" id="{E254EC64-08EB-0A20-4305-53B240BCA8D5}"/>
              </a:ext>
            </a:extLst>
          </p:cNvPr>
          <p:cNvSpPr txBox="1"/>
          <p:nvPr/>
        </p:nvSpPr>
        <p:spPr>
          <a:xfrm>
            <a:off x="116793" y="430208"/>
            <a:ext cx="10509823" cy="1631216"/>
          </a:xfrm>
          <a:prstGeom prst="rect">
            <a:avLst/>
          </a:prstGeom>
          <a:noFill/>
        </p:spPr>
        <p:txBody>
          <a:bodyPr wrap="square">
            <a:spAutoFit/>
          </a:bodyPr>
          <a:lstStyle/>
          <a:p>
            <a:r>
              <a:rPr lang="en-GB" sz="2800" b="1" dirty="0"/>
              <a:t>Structuring data is iterative</a:t>
            </a:r>
          </a:p>
          <a:p>
            <a:endParaRPr lang="en-GB" b="1" dirty="0"/>
          </a:p>
          <a:p>
            <a:pPr marL="228600" indent="-228600">
              <a:buFont typeface="Arial" panose="020B0604020202020204" pitchFamily="34" charset="0"/>
              <a:buChar char="•"/>
            </a:pPr>
            <a:r>
              <a:rPr lang="en-GB" dirty="0"/>
              <a:t>Report </a:t>
            </a:r>
            <a:r>
              <a:rPr lang="en-GB" dirty="0">
                <a:sym typeface="Wingdings" panose="05000000000000000000" pitchFamily="2" charset="2"/>
              </a:rPr>
              <a:t> Statements  Structured Data  Database</a:t>
            </a:r>
            <a:endParaRPr lang="en-GB" dirty="0"/>
          </a:p>
          <a:p>
            <a:pPr marL="685800" lvl="1" indent="-228600">
              <a:buFont typeface="Arial" panose="020B0604020202020204" pitchFamily="34" charset="0"/>
              <a:buChar char="•"/>
            </a:pPr>
            <a:endParaRPr lang="en-GB" dirty="0"/>
          </a:p>
          <a:p>
            <a:pPr marL="685800" lvl="1" indent="-228600">
              <a:buFont typeface="Arial" panose="020B0604020202020204" pitchFamily="34" charset="0"/>
              <a:buChar char="•"/>
            </a:pPr>
            <a:endParaRPr lang="en-GB" dirty="0"/>
          </a:p>
        </p:txBody>
      </p:sp>
      <p:sp>
        <p:nvSpPr>
          <p:cNvPr id="6" name="Rectangle 5">
            <a:extLst>
              <a:ext uri="{FF2B5EF4-FFF2-40B4-BE49-F238E27FC236}">
                <a16:creationId xmlns:a16="http://schemas.microsoft.com/office/drawing/2014/main" id="{E81EF59B-E194-EC8A-F412-3120866A622F}"/>
              </a:ext>
            </a:extLst>
          </p:cNvPr>
          <p:cNvSpPr/>
          <p:nvPr/>
        </p:nvSpPr>
        <p:spPr>
          <a:xfrm>
            <a:off x="3503712" y="3429000"/>
            <a:ext cx="3672408" cy="28803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DA7F8C51-DBDE-E256-53F4-D0FDBFE4DD6F}"/>
              </a:ext>
            </a:extLst>
          </p:cNvPr>
          <p:cNvSpPr/>
          <p:nvPr/>
        </p:nvSpPr>
        <p:spPr>
          <a:xfrm>
            <a:off x="3308865" y="1658323"/>
            <a:ext cx="4032448" cy="20587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4879198-61FD-24AD-8827-31A72B6DBD8E}"/>
              </a:ext>
            </a:extLst>
          </p:cNvPr>
          <p:cNvSpPr/>
          <p:nvPr/>
        </p:nvSpPr>
        <p:spPr>
          <a:xfrm>
            <a:off x="7176120" y="1586065"/>
            <a:ext cx="5015880" cy="4680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371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C43B6-EEEF-D184-88C2-C32E101D33B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121AC39-BB76-1251-5AD8-D302F23DC4CF}"/>
              </a:ext>
            </a:extLst>
          </p:cNvPr>
          <p:cNvSpPr>
            <a:spLocks noGrp="1"/>
          </p:cNvSpPr>
          <p:nvPr>
            <p:ph type="title"/>
          </p:nvPr>
        </p:nvSpPr>
        <p:spPr/>
        <p:txBody>
          <a:bodyPr/>
          <a:lstStyle/>
          <a:p>
            <a:r>
              <a:rPr lang="en-GB" b="1" dirty="0">
                <a:solidFill>
                  <a:schemeClr val="tx1"/>
                </a:solidFill>
              </a:rPr>
              <a:t>Selecting LLMs</a:t>
            </a:r>
            <a:br>
              <a:rPr lang="en-GB" b="1" dirty="0">
                <a:solidFill>
                  <a:schemeClr val="tx1"/>
                </a:solidFill>
              </a:rPr>
            </a:br>
            <a:r>
              <a:rPr lang="en-GB" sz="2000" b="1" dirty="0">
                <a:solidFill>
                  <a:schemeClr val="tx1"/>
                </a:solidFill>
              </a:rPr>
              <a:t>How to pick which model works best</a:t>
            </a:r>
            <a:endParaRPr lang="en-US" sz="2000" b="1" dirty="0">
              <a:solidFill>
                <a:schemeClr val="tx1"/>
              </a:solidFill>
            </a:endParaRPr>
          </a:p>
        </p:txBody>
      </p:sp>
      <p:sp>
        <p:nvSpPr>
          <p:cNvPr id="8" name="Text Placeholder 7">
            <a:extLst>
              <a:ext uri="{FF2B5EF4-FFF2-40B4-BE49-F238E27FC236}">
                <a16:creationId xmlns:a16="http://schemas.microsoft.com/office/drawing/2014/main" id="{B7DC0B3B-B328-7C52-59F7-7225F75CA1B4}"/>
              </a:ext>
            </a:extLst>
          </p:cNvPr>
          <p:cNvSpPr>
            <a:spLocks noGrp="1"/>
          </p:cNvSpPr>
          <p:nvPr>
            <p:ph type="body" sz="quarter" idx="10"/>
          </p:nvPr>
        </p:nvSpPr>
        <p:spPr>
          <a:xfrm>
            <a:off x="4331804" y="2261084"/>
            <a:ext cx="3528392" cy="1440160"/>
          </a:xfrm>
        </p:spPr>
        <p:txBody>
          <a:bodyPr/>
          <a:lstStyle/>
          <a:p>
            <a:pPr marL="0" indent="0">
              <a:buNone/>
            </a:pPr>
            <a:endParaRPr lang="en-GB" sz="2400" dirty="0"/>
          </a:p>
          <a:p>
            <a:pPr marL="0" indent="0">
              <a:buNone/>
            </a:pPr>
            <a:r>
              <a:rPr lang="en-GB" sz="2400" dirty="0">
                <a:solidFill>
                  <a:srgbClr val="FFC000"/>
                </a:solidFill>
              </a:rPr>
              <a:t>Llama 3.1 </a:t>
            </a:r>
            <a:r>
              <a:rPr lang="en-GB" sz="2400" dirty="0">
                <a:solidFill>
                  <a:schemeClr val="tx2">
                    <a:lumMod val="60000"/>
                    <a:lumOff val="40000"/>
                  </a:schemeClr>
                </a:solidFill>
              </a:rPr>
              <a:t>70B</a:t>
            </a:r>
            <a:r>
              <a:rPr lang="en-GB" sz="2400" dirty="0"/>
              <a:t> Instruct</a:t>
            </a:r>
          </a:p>
          <a:p>
            <a:endParaRPr lang="en-US" sz="2400" dirty="0"/>
          </a:p>
          <a:p>
            <a:endParaRPr lang="en-US" sz="2400" dirty="0"/>
          </a:p>
          <a:p>
            <a:endParaRPr lang="en-US" sz="2400" i="1" dirty="0"/>
          </a:p>
          <a:p>
            <a:endParaRPr lang="en-US" sz="2400" dirty="0"/>
          </a:p>
          <a:p>
            <a:endParaRPr lang="en-US" sz="2400" dirty="0"/>
          </a:p>
          <a:p>
            <a:endParaRPr lang="en-US" sz="2400" dirty="0"/>
          </a:p>
          <a:p>
            <a:pPr marL="57150" indent="0">
              <a:buNone/>
            </a:pPr>
            <a:endParaRPr lang="en-US" sz="2400" dirty="0"/>
          </a:p>
          <a:p>
            <a:pPr marL="457200" lvl="1" indent="0">
              <a:buNone/>
            </a:pPr>
            <a:endParaRPr lang="en-US" sz="2000" dirty="0"/>
          </a:p>
        </p:txBody>
      </p:sp>
      <p:sp>
        <p:nvSpPr>
          <p:cNvPr id="2" name="Text Placeholder 7">
            <a:extLst>
              <a:ext uri="{FF2B5EF4-FFF2-40B4-BE49-F238E27FC236}">
                <a16:creationId xmlns:a16="http://schemas.microsoft.com/office/drawing/2014/main" id="{7D6B0694-00F1-A64E-F12D-07CBB065F67F}"/>
              </a:ext>
            </a:extLst>
          </p:cNvPr>
          <p:cNvSpPr txBox="1">
            <a:spLocks/>
          </p:cNvSpPr>
          <p:nvPr/>
        </p:nvSpPr>
        <p:spPr>
          <a:xfrm>
            <a:off x="1158773" y="3949402"/>
            <a:ext cx="2233202" cy="1540768"/>
          </a:xfrm>
          <a:prstGeom prst="rect">
            <a:avLst/>
          </a:prstGeom>
          <a:ln>
            <a:solidFill>
              <a:srgbClr val="FF0000"/>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rgbClr val="FFC000"/>
                </a:solidFill>
              </a:rPr>
              <a:t>Model</a:t>
            </a:r>
          </a:p>
          <a:p>
            <a:r>
              <a:rPr lang="en-GB" sz="2400" dirty="0">
                <a:solidFill>
                  <a:srgbClr val="FFC000"/>
                </a:solidFill>
              </a:rPr>
              <a:t>Phi3</a:t>
            </a:r>
          </a:p>
          <a:p>
            <a:r>
              <a:rPr lang="en-GB" sz="2400" dirty="0">
                <a:solidFill>
                  <a:srgbClr val="FFC000"/>
                </a:solidFill>
              </a:rPr>
              <a:t>Mistral</a:t>
            </a:r>
            <a:endParaRPr lang="en-US" sz="2400" dirty="0"/>
          </a:p>
          <a:p>
            <a:endParaRPr lang="en-US" sz="2400" dirty="0"/>
          </a:p>
          <a:p>
            <a:endParaRPr lang="en-US" sz="2400" dirty="0"/>
          </a:p>
          <a:p>
            <a:endParaRPr lang="en-US" sz="2400" dirty="0"/>
          </a:p>
          <a:p>
            <a:endParaRPr lang="en-US" sz="2400" dirty="0"/>
          </a:p>
          <a:p>
            <a:endParaRPr lang="en-US" sz="2400" dirty="0"/>
          </a:p>
          <a:p>
            <a:pPr marL="57150" indent="0">
              <a:buFont typeface="Arial" panose="020B0604020202020204" pitchFamily="34" charset="0"/>
              <a:buNone/>
            </a:pPr>
            <a:endParaRPr lang="en-US" sz="2400" dirty="0"/>
          </a:p>
          <a:p>
            <a:pPr marL="457200" lvl="1" indent="0">
              <a:buFont typeface="Arial" panose="020B0604020202020204" pitchFamily="34" charset="0"/>
              <a:buNone/>
            </a:pPr>
            <a:endParaRPr lang="en-US" sz="2000" dirty="0"/>
          </a:p>
        </p:txBody>
      </p:sp>
      <p:sp>
        <p:nvSpPr>
          <p:cNvPr id="4" name="Text Placeholder 7">
            <a:extLst>
              <a:ext uri="{FF2B5EF4-FFF2-40B4-BE49-F238E27FC236}">
                <a16:creationId xmlns:a16="http://schemas.microsoft.com/office/drawing/2014/main" id="{DBC0CDF8-39DB-E01A-1D83-1984AA666110}"/>
              </a:ext>
            </a:extLst>
          </p:cNvPr>
          <p:cNvSpPr txBox="1">
            <a:spLocks/>
          </p:cNvSpPr>
          <p:nvPr/>
        </p:nvSpPr>
        <p:spPr>
          <a:xfrm>
            <a:off x="4223792" y="3876836"/>
            <a:ext cx="3528392" cy="2376264"/>
          </a:xfrm>
          <a:prstGeom prst="rect">
            <a:avLst/>
          </a:prstGeom>
          <a:ln>
            <a:solidFill>
              <a:srgbClr val="FF0000"/>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chemeClr val="tx2">
                    <a:lumMod val="60000"/>
                    <a:lumOff val="40000"/>
                  </a:schemeClr>
                </a:solidFill>
              </a:rPr>
              <a:t>How many parameters it was trained on</a:t>
            </a:r>
          </a:p>
          <a:p>
            <a:r>
              <a:rPr lang="en-GB" sz="2400" dirty="0">
                <a:solidFill>
                  <a:schemeClr val="tx2">
                    <a:lumMod val="60000"/>
                    <a:lumOff val="40000"/>
                  </a:schemeClr>
                </a:solidFill>
              </a:rPr>
              <a:t>8B</a:t>
            </a:r>
          </a:p>
          <a:p>
            <a:r>
              <a:rPr lang="en-GB" sz="2400" dirty="0">
                <a:solidFill>
                  <a:schemeClr val="tx2">
                    <a:lumMod val="60000"/>
                    <a:lumOff val="40000"/>
                  </a:schemeClr>
                </a:solidFill>
              </a:rPr>
              <a:t>70B</a:t>
            </a:r>
          </a:p>
          <a:p>
            <a:r>
              <a:rPr lang="en-GB" sz="2400" dirty="0">
                <a:solidFill>
                  <a:schemeClr val="tx2">
                    <a:lumMod val="60000"/>
                    <a:lumOff val="40000"/>
                  </a:schemeClr>
                </a:solidFill>
              </a:rPr>
              <a:t>405B</a:t>
            </a:r>
            <a:endParaRPr lang="en-GB" sz="2400" dirty="0"/>
          </a:p>
          <a:p>
            <a:endParaRPr lang="en-US" sz="2400" dirty="0"/>
          </a:p>
          <a:p>
            <a:endParaRPr lang="en-US" sz="2400" dirty="0"/>
          </a:p>
          <a:p>
            <a:endParaRPr lang="en-US" sz="2400" dirty="0"/>
          </a:p>
          <a:p>
            <a:endParaRPr lang="en-US" sz="2400" dirty="0"/>
          </a:p>
          <a:p>
            <a:endParaRPr lang="en-US" sz="2400" dirty="0"/>
          </a:p>
          <a:p>
            <a:endParaRPr lang="en-US" sz="2400" dirty="0"/>
          </a:p>
          <a:p>
            <a:pPr marL="57150" indent="0">
              <a:buFont typeface="Arial" panose="020B0604020202020204" pitchFamily="34" charset="0"/>
              <a:buNone/>
            </a:pPr>
            <a:endParaRPr lang="en-US" sz="2400" dirty="0"/>
          </a:p>
          <a:p>
            <a:pPr marL="457200" lvl="1" indent="0">
              <a:buFont typeface="Arial" panose="020B0604020202020204" pitchFamily="34" charset="0"/>
              <a:buNone/>
            </a:pPr>
            <a:endParaRPr lang="en-US" sz="2000" dirty="0"/>
          </a:p>
        </p:txBody>
      </p:sp>
      <p:sp>
        <p:nvSpPr>
          <p:cNvPr id="9" name="Text Placeholder 7">
            <a:extLst>
              <a:ext uri="{FF2B5EF4-FFF2-40B4-BE49-F238E27FC236}">
                <a16:creationId xmlns:a16="http://schemas.microsoft.com/office/drawing/2014/main" id="{E1C1A28C-A3A2-1419-D99E-AC20708B15BE}"/>
              </a:ext>
            </a:extLst>
          </p:cNvPr>
          <p:cNvSpPr txBox="1">
            <a:spLocks/>
          </p:cNvSpPr>
          <p:nvPr/>
        </p:nvSpPr>
        <p:spPr>
          <a:xfrm>
            <a:off x="8472264" y="3876836"/>
            <a:ext cx="3384376" cy="2203648"/>
          </a:xfrm>
          <a:prstGeom prst="rect">
            <a:avLst/>
          </a:prstGeom>
          <a:ln>
            <a:solidFill>
              <a:srgbClr val="FF0000"/>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2400" dirty="0"/>
              <a:t>What fine-tuning was performed?</a:t>
            </a:r>
          </a:p>
          <a:p>
            <a:r>
              <a:rPr lang="en-GB" sz="1800" dirty="0"/>
              <a:t>Chat</a:t>
            </a:r>
          </a:p>
          <a:p>
            <a:r>
              <a:rPr lang="en-GB" sz="1800" dirty="0"/>
              <a:t>Text</a:t>
            </a:r>
          </a:p>
          <a:p>
            <a:r>
              <a:rPr lang="en-GB" sz="1800" dirty="0"/>
              <a:t>Instruction</a:t>
            </a:r>
          </a:p>
          <a:p>
            <a:endParaRPr lang="en-US" sz="2400" dirty="0"/>
          </a:p>
          <a:p>
            <a:endParaRPr lang="en-US" sz="2400" dirty="0"/>
          </a:p>
          <a:p>
            <a:endParaRPr lang="en-US" sz="2400" i="1" dirty="0"/>
          </a:p>
          <a:p>
            <a:endParaRPr lang="en-US" sz="2400" dirty="0"/>
          </a:p>
          <a:p>
            <a:endParaRPr lang="en-US" sz="2400" dirty="0"/>
          </a:p>
          <a:p>
            <a:endParaRPr lang="en-US" sz="2400" dirty="0"/>
          </a:p>
          <a:p>
            <a:pPr marL="57150" indent="0">
              <a:buFont typeface="Arial" panose="020B0604020202020204" pitchFamily="34" charset="0"/>
              <a:buNone/>
            </a:pPr>
            <a:endParaRPr lang="en-US" sz="2400" dirty="0"/>
          </a:p>
          <a:p>
            <a:pPr marL="457200" lvl="1" indent="0">
              <a:buFont typeface="Arial" panose="020B0604020202020204" pitchFamily="34" charset="0"/>
              <a:buNone/>
            </a:pPr>
            <a:endParaRPr lang="en-US" sz="2000" dirty="0"/>
          </a:p>
        </p:txBody>
      </p:sp>
      <p:cxnSp>
        <p:nvCxnSpPr>
          <p:cNvPr id="12" name="Straight Arrow Connector 11">
            <a:extLst>
              <a:ext uri="{FF2B5EF4-FFF2-40B4-BE49-F238E27FC236}">
                <a16:creationId xmlns:a16="http://schemas.microsoft.com/office/drawing/2014/main" id="{6D24DC94-2C21-E819-0638-FB56A6768ACF}"/>
              </a:ext>
            </a:extLst>
          </p:cNvPr>
          <p:cNvCxnSpPr/>
          <p:nvPr/>
        </p:nvCxnSpPr>
        <p:spPr>
          <a:xfrm flipH="1">
            <a:off x="2927648" y="3356992"/>
            <a:ext cx="2088232" cy="460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D85178-A7CA-778E-3251-8A050FE607D7}"/>
              </a:ext>
            </a:extLst>
          </p:cNvPr>
          <p:cNvCxnSpPr/>
          <p:nvPr/>
        </p:nvCxnSpPr>
        <p:spPr>
          <a:xfrm>
            <a:off x="6384032" y="3342903"/>
            <a:ext cx="0" cy="374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0E29A6-FB30-BEFB-DBA2-7133986571D2}"/>
              </a:ext>
            </a:extLst>
          </p:cNvPr>
          <p:cNvCxnSpPr>
            <a:cxnSpLocks/>
          </p:cNvCxnSpPr>
          <p:nvPr/>
        </p:nvCxnSpPr>
        <p:spPr>
          <a:xfrm>
            <a:off x="7608168" y="3356992"/>
            <a:ext cx="1008112"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 Placeholder 7">
            <a:extLst>
              <a:ext uri="{FF2B5EF4-FFF2-40B4-BE49-F238E27FC236}">
                <a16:creationId xmlns:a16="http://schemas.microsoft.com/office/drawing/2014/main" id="{A51BC919-FE78-BB94-98CA-CD9B94DAD7E3}"/>
              </a:ext>
            </a:extLst>
          </p:cNvPr>
          <p:cNvSpPr txBox="1">
            <a:spLocks/>
          </p:cNvSpPr>
          <p:nvPr/>
        </p:nvSpPr>
        <p:spPr>
          <a:xfrm>
            <a:off x="7765107" y="2275359"/>
            <a:ext cx="3528392" cy="1440160"/>
          </a:xfrm>
          <a:prstGeom prst="rect">
            <a:avLst/>
          </a:prstGeom>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2400" dirty="0"/>
          </a:p>
          <a:p>
            <a:pPr marL="0" indent="0">
              <a:buFont typeface="Arial" panose="020B0604020202020204" pitchFamily="34" charset="0"/>
              <a:buNone/>
            </a:pPr>
            <a:r>
              <a:rPr lang="en-GB" sz="2400" dirty="0">
                <a:solidFill>
                  <a:schemeClr val="accent6">
                    <a:lumMod val="50000"/>
                  </a:schemeClr>
                </a:solidFill>
              </a:rPr>
              <a:t>FP16</a:t>
            </a:r>
          </a:p>
          <a:p>
            <a:endParaRPr lang="en-US" sz="2400" dirty="0"/>
          </a:p>
          <a:p>
            <a:endParaRPr lang="en-US" sz="2400" dirty="0"/>
          </a:p>
          <a:p>
            <a:endParaRPr lang="en-US" sz="2400" i="1" dirty="0"/>
          </a:p>
          <a:p>
            <a:endParaRPr lang="en-US" sz="2400" dirty="0"/>
          </a:p>
          <a:p>
            <a:endParaRPr lang="en-US" sz="2400" dirty="0"/>
          </a:p>
          <a:p>
            <a:endParaRPr lang="en-US" sz="2400" dirty="0"/>
          </a:p>
          <a:p>
            <a:pPr marL="57150" indent="0">
              <a:buFont typeface="Arial" panose="020B0604020202020204" pitchFamily="34" charset="0"/>
              <a:buNone/>
            </a:pPr>
            <a:endParaRPr lang="en-US" sz="2400" dirty="0"/>
          </a:p>
          <a:p>
            <a:pPr marL="457200" lvl="1" indent="0">
              <a:buFont typeface="Arial" panose="020B0604020202020204" pitchFamily="34" charset="0"/>
              <a:buNone/>
            </a:pPr>
            <a:endParaRPr lang="en-US" sz="2000" dirty="0"/>
          </a:p>
        </p:txBody>
      </p:sp>
      <p:sp>
        <p:nvSpPr>
          <p:cNvPr id="19" name="Text Placeholder 7">
            <a:extLst>
              <a:ext uri="{FF2B5EF4-FFF2-40B4-BE49-F238E27FC236}">
                <a16:creationId xmlns:a16="http://schemas.microsoft.com/office/drawing/2014/main" id="{30A7AE65-FD71-9114-CD2D-BB3AB4FF7A8D}"/>
              </a:ext>
            </a:extLst>
          </p:cNvPr>
          <p:cNvSpPr txBox="1">
            <a:spLocks/>
          </p:cNvSpPr>
          <p:nvPr/>
        </p:nvSpPr>
        <p:spPr>
          <a:xfrm>
            <a:off x="8444408" y="1646725"/>
            <a:ext cx="3528392" cy="614359"/>
          </a:xfrm>
          <a:prstGeom prst="rect">
            <a:avLst/>
          </a:prstGeom>
          <a:ln>
            <a:solidFill>
              <a:srgbClr val="FF0000"/>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chemeClr val="accent6">
                    <a:lumMod val="50000"/>
                  </a:schemeClr>
                </a:solidFill>
              </a:rPr>
              <a:t>How compressed is it?</a:t>
            </a:r>
          </a:p>
          <a:p>
            <a:endParaRPr lang="en-US" sz="2400" dirty="0"/>
          </a:p>
          <a:p>
            <a:endParaRPr lang="en-US" sz="2400" dirty="0"/>
          </a:p>
          <a:p>
            <a:endParaRPr lang="en-US" sz="2400" i="1" dirty="0"/>
          </a:p>
          <a:p>
            <a:endParaRPr lang="en-US" sz="2400" dirty="0"/>
          </a:p>
          <a:p>
            <a:endParaRPr lang="en-US" sz="2400" dirty="0"/>
          </a:p>
          <a:p>
            <a:endParaRPr lang="en-US" sz="2400" dirty="0"/>
          </a:p>
          <a:p>
            <a:pPr marL="57150" indent="0">
              <a:buFont typeface="Arial" panose="020B0604020202020204" pitchFamily="34" charset="0"/>
              <a:buNone/>
            </a:pPr>
            <a:endParaRPr lang="en-US" sz="2400" dirty="0"/>
          </a:p>
          <a:p>
            <a:pPr marL="457200" lvl="1" indent="0">
              <a:buFont typeface="Arial" panose="020B0604020202020204" pitchFamily="34" charset="0"/>
              <a:buNone/>
            </a:pPr>
            <a:endParaRPr lang="en-US" sz="2000" dirty="0"/>
          </a:p>
        </p:txBody>
      </p:sp>
      <p:cxnSp>
        <p:nvCxnSpPr>
          <p:cNvPr id="20" name="Straight Arrow Connector 19">
            <a:extLst>
              <a:ext uri="{FF2B5EF4-FFF2-40B4-BE49-F238E27FC236}">
                <a16:creationId xmlns:a16="http://schemas.microsoft.com/office/drawing/2014/main" id="{C45D42AE-4638-F501-1102-6BC05CB8BA5F}"/>
              </a:ext>
            </a:extLst>
          </p:cNvPr>
          <p:cNvCxnSpPr>
            <a:cxnSpLocks/>
          </p:cNvCxnSpPr>
          <p:nvPr/>
        </p:nvCxnSpPr>
        <p:spPr>
          <a:xfrm flipV="1">
            <a:off x="8256240" y="2369096"/>
            <a:ext cx="504056" cy="438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 Placeholder 7">
            <a:extLst>
              <a:ext uri="{FF2B5EF4-FFF2-40B4-BE49-F238E27FC236}">
                <a16:creationId xmlns:a16="http://schemas.microsoft.com/office/drawing/2014/main" id="{04721B34-D49E-E15D-7853-2BC10A96FDCC}"/>
              </a:ext>
            </a:extLst>
          </p:cNvPr>
          <p:cNvSpPr txBox="1">
            <a:spLocks/>
          </p:cNvSpPr>
          <p:nvPr/>
        </p:nvSpPr>
        <p:spPr>
          <a:xfrm>
            <a:off x="637220" y="1695055"/>
            <a:ext cx="8837303" cy="4393059"/>
          </a:xfrm>
          <a:prstGeom prst="rect">
            <a:avLst/>
          </a:prstGeom>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solidFill>
                  <a:schemeClr val="tx1"/>
                </a:solidFill>
              </a:rPr>
              <a:t>Closed source LLMs vs Open source</a:t>
            </a:r>
          </a:p>
          <a:p>
            <a:pPr lvl="1"/>
            <a:r>
              <a:rPr lang="en-GB" dirty="0">
                <a:solidFill>
                  <a:schemeClr val="tx1"/>
                </a:solidFill>
              </a:rPr>
              <a:t>Costs</a:t>
            </a:r>
          </a:p>
          <a:p>
            <a:pPr lvl="1"/>
            <a:r>
              <a:rPr lang="en-GB" dirty="0">
                <a:solidFill>
                  <a:schemeClr val="tx1"/>
                </a:solidFill>
              </a:rPr>
              <a:t>Patient privacy</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57150" indent="0">
              <a:buFont typeface="Arial" panose="020B0604020202020204" pitchFamily="34" charset="0"/>
              <a:buNone/>
            </a:pPr>
            <a:endParaRPr lang="en-US" dirty="0">
              <a:solidFill>
                <a:schemeClr val="tx1"/>
              </a:solidFill>
            </a:endParaRPr>
          </a:p>
          <a:p>
            <a:pPr marL="457200" lvl="1" indent="0">
              <a:buFont typeface="Arial" panose="020B0604020202020204" pitchFamily="34" charset="0"/>
              <a:buNone/>
            </a:pPr>
            <a:endParaRPr lang="en-US" dirty="0">
              <a:solidFill>
                <a:schemeClr val="tx1"/>
              </a:solidFill>
            </a:endParaRPr>
          </a:p>
        </p:txBody>
      </p:sp>
    </p:spTree>
    <p:custDataLst>
      <p:tags r:id="rId1"/>
    </p:custDataLst>
    <p:extLst>
      <p:ext uri="{BB962C8B-B14F-4D97-AF65-F5344CB8AC3E}">
        <p14:creationId xmlns:p14="http://schemas.microsoft.com/office/powerpoint/2010/main" val="403225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P spid="18" grpId="0"/>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C43B6-EEEF-D184-88C2-C32E101D33B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121AC39-BB76-1251-5AD8-D302F23DC4CF}"/>
              </a:ext>
            </a:extLst>
          </p:cNvPr>
          <p:cNvSpPr>
            <a:spLocks noGrp="1"/>
          </p:cNvSpPr>
          <p:nvPr>
            <p:ph type="title"/>
          </p:nvPr>
        </p:nvSpPr>
        <p:spPr/>
        <p:txBody>
          <a:bodyPr/>
          <a:lstStyle/>
          <a:p>
            <a:r>
              <a:rPr lang="en-GB" b="1" dirty="0">
                <a:solidFill>
                  <a:schemeClr val="tx1"/>
                </a:solidFill>
              </a:rPr>
              <a:t>Selecting LLMs</a:t>
            </a:r>
            <a:br>
              <a:rPr lang="en-GB" b="1" dirty="0">
                <a:solidFill>
                  <a:schemeClr val="tx1"/>
                </a:solidFill>
              </a:rPr>
            </a:br>
            <a:r>
              <a:rPr lang="en-GB" sz="2000" b="1" dirty="0">
                <a:solidFill>
                  <a:schemeClr val="tx1"/>
                </a:solidFill>
              </a:rPr>
              <a:t>Quantisation</a:t>
            </a:r>
            <a:endParaRPr lang="en-US" sz="2000" b="1" dirty="0">
              <a:solidFill>
                <a:schemeClr val="tx1"/>
              </a:solidFill>
            </a:endParaRPr>
          </a:p>
        </p:txBody>
      </p:sp>
      <p:sp>
        <p:nvSpPr>
          <p:cNvPr id="8" name="Text Placeholder 7">
            <a:extLst>
              <a:ext uri="{FF2B5EF4-FFF2-40B4-BE49-F238E27FC236}">
                <a16:creationId xmlns:a16="http://schemas.microsoft.com/office/drawing/2014/main" id="{B7DC0B3B-B328-7C52-59F7-7225F75CA1B4}"/>
              </a:ext>
            </a:extLst>
          </p:cNvPr>
          <p:cNvSpPr>
            <a:spLocks noGrp="1"/>
          </p:cNvSpPr>
          <p:nvPr>
            <p:ph type="body" sz="quarter" idx="10"/>
          </p:nvPr>
        </p:nvSpPr>
        <p:spPr>
          <a:xfrm>
            <a:off x="623393" y="1844825"/>
            <a:ext cx="8837303" cy="4393059"/>
          </a:xfrm>
        </p:spPr>
        <p:txBody>
          <a:bodyPr/>
          <a:lstStyle/>
          <a:p>
            <a:pPr marL="0" indent="0">
              <a:buNone/>
            </a:pPr>
            <a:r>
              <a:rPr lang="en-US" dirty="0">
                <a:solidFill>
                  <a:schemeClr val="tx1"/>
                </a:solidFill>
              </a:rPr>
              <a:t>LLMs can be computationally heavy</a:t>
            </a:r>
          </a:p>
          <a:p>
            <a:r>
              <a:rPr lang="en-GB" dirty="0">
                <a:solidFill>
                  <a:schemeClr val="tx1"/>
                </a:solidFill>
              </a:rPr>
              <a:t>Different levels of quantisation (compression) exist</a:t>
            </a:r>
          </a:p>
          <a:p>
            <a:pPr lvl="1"/>
            <a:r>
              <a:rPr lang="en-GB" dirty="0">
                <a:solidFill>
                  <a:schemeClr val="tx1"/>
                </a:solidFill>
              </a:rPr>
              <a:t>Sacrifices precision for speed</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57150" indent="0">
              <a:buNone/>
            </a:pPr>
            <a:endParaRPr lang="en-US" dirty="0">
              <a:solidFill>
                <a:schemeClr val="tx1"/>
              </a:solidFill>
            </a:endParaRPr>
          </a:p>
          <a:p>
            <a:pPr marL="457200" lvl="1" indent="0">
              <a:buNone/>
            </a:pPr>
            <a:endParaRPr lang="en-US" dirty="0">
              <a:solidFill>
                <a:schemeClr val="tx1"/>
              </a:solidFill>
            </a:endParaRPr>
          </a:p>
        </p:txBody>
      </p:sp>
      <p:pic>
        <p:nvPicPr>
          <p:cNvPr id="5" name="Picture 4">
            <a:extLst>
              <a:ext uri="{FF2B5EF4-FFF2-40B4-BE49-F238E27FC236}">
                <a16:creationId xmlns:a16="http://schemas.microsoft.com/office/drawing/2014/main" id="{7E9603EE-A47C-34D7-9AD7-48B2437D20A7}"/>
              </a:ext>
            </a:extLst>
          </p:cNvPr>
          <p:cNvPicPr>
            <a:picLocks noChangeAspect="1"/>
          </p:cNvPicPr>
          <p:nvPr/>
        </p:nvPicPr>
        <p:blipFill>
          <a:blip r:embed="rId3"/>
          <a:stretch>
            <a:fillRect/>
          </a:stretch>
        </p:blipFill>
        <p:spPr>
          <a:xfrm>
            <a:off x="8931810" y="2708920"/>
            <a:ext cx="2880319" cy="2880319"/>
          </a:xfrm>
          <a:prstGeom prst="rect">
            <a:avLst/>
          </a:prstGeom>
        </p:spPr>
      </p:pic>
      <p:pic>
        <p:nvPicPr>
          <p:cNvPr id="4" name="Picture 3" descr="A graph of a graph with a line and a line&#10;&#10;Description automatically generated with medium confidence">
            <a:extLst>
              <a:ext uri="{FF2B5EF4-FFF2-40B4-BE49-F238E27FC236}">
                <a16:creationId xmlns:a16="http://schemas.microsoft.com/office/drawing/2014/main" id="{F50B57B5-775F-31BA-4B02-5562F4D543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9656" y="3247449"/>
            <a:ext cx="4212607" cy="3243419"/>
          </a:xfrm>
          <a:prstGeom prst="rect">
            <a:avLst/>
          </a:prstGeom>
        </p:spPr>
      </p:pic>
    </p:spTree>
    <p:custDataLst>
      <p:tags r:id="rId1"/>
    </p:custDataLst>
    <p:extLst>
      <p:ext uri="{BB962C8B-B14F-4D97-AF65-F5344CB8AC3E}">
        <p14:creationId xmlns:p14="http://schemas.microsoft.com/office/powerpoint/2010/main" val="10766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DA01-4EBA-91BB-69E8-BB82077BB17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494EAD9-C814-D6C3-42CA-604F51932D79}"/>
              </a:ext>
            </a:extLst>
          </p:cNvPr>
          <p:cNvSpPr>
            <a:spLocks noGrp="1"/>
          </p:cNvSpPr>
          <p:nvPr>
            <p:ph type="title"/>
          </p:nvPr>
        </p:nvSpPr>
        <p:spPr>
          <a:xfrm>
            <a:off x="55672" y="-376647"/>
            <a:ext cx="12136328" cy="1127574"/>
          </a:xfrm>
        </p:spPr>
        <p:txBody>
          <a:bodyPr>
            <a:normAutofit/>
          </a:bodyPr>
          <a:lstStyle/>
          <a:p>
            <a:r>
              <a:rPr lang="en-GB" sz="2400" b="1" dirty="0">
                <a:solidFill>
                  <a:schemeClr val="tx1"/>
                </a:solidFill>
                <a:latin typeface="+mn-lt"/>
              </a:rPr>
              <a:t>Llama 3.x variations have different computational requirements</a:t>
            </a:r>
          </a:p>
        </p:txBody>
      </p:sp>
      <p:pic>
        <p:nvPicPr>
          <p:cNvPr id="6" name="Picture 5">
            <a:extLst>
              <a:ext uri="{FF2B5EF4-FFF2-40B4-BE49-F238E27FC236}">
                <a16:creationId xmlns:a16="http://schemas.microsoft.com/office/drawing/2014/main" id="{FB6BBF37-45EB-B954-E2E4-AA495FADA989}"/>
              </a:ext>
            </a:extLst>
          </p:cNvPr>
          <p:cNvPicPr>
            <a:picLocks noChangeAspect="1"/>
          </p:cNvPicPr>
          <p:nvPr/>
        </p:nvPicPr>
        <p:blipFill>
          <a:blip r:embed="rId2"/>
          <a:srcRect b="60942"/>
          <a:stretch/>
        </p:blipFill>
        <p:spPr>
          <a:xfrm>
            <a:off x="2158761" y="3472013"/>
            <a:ext cx="8514247" cy="3162090"/>
          </a:xfrm>
          <a:prstGeom prst="rect">
            <a:avLst/>
          </a:prstGeom>
        </p:spPr>
      </p:pic>
      <p:pic>
        <p:nvPicPr>
          <p:cNvPr id="10" name="Picture 9">
            <a:extLst>
              <a:ext uri="{FF2B5EF4-FFF2-40B4-BE49-F238E27FC236}">
                <a16:creationId xmlns:a16="http://schemas.microsoft.com/office/drawing/2014/main" id="{F423309C-EE9B-CB18-FDD5-D40672808A4D}"/>
              </a:ext>
            </a:extLst>
          </p:cNvPr>
          <p:cNvPicPr>
            <a:picLocks noChangeAspect="1"/>
          </p:cNvPicPr>
          <p:nvPr/>
        </p:nvPicPr>
        <p:blipFill>
          <a:blip r:embed="rId3"/>
          <a:stretch>
            <a:fillRect/>
          </a:stretch>
        </p:blipFill>
        <p:spPr>
          <a:xfrm>
            <a:off x="6415885" y="1088546"/>
            <a:ext cx="4896545" cy="2009963"/>
          </a:xfrm>
          <a:prstGeom prst="rect">
            <a:avLst/>
          </a:prstGeom>
        </p:spPr>
      </p:pic>
      <p:sp>
        <p:nvSpPr>
          <p:cNvPr id="11" name="Text Placeholder 7">
            <a:extLst>
              <a:ext uri="{FF2B5EF4-FFF2-40B4-BE49-F238E27FC236}">
                <a16:creationId xmlns:a16="http://schemas.microsoft.com/office/drawing/2014/main" id="{F6A5B234-9B31-3574-C85C-6FDDB0CE1F3C}"/>
              </a:ext>
            </a:extLst>
          </p:cNvPr>
          <p:cNvSpPr txBox="1">
            <a:spLocks/>
          </p:cNvSpPr>
          <p:nvPr/>
        </p:nvSpPr>
        <p:spPr>
          <a:xfrm>
            <a:off x="55672" y="1254197"/>
            <a:ext cx="8837303" cy="4393059"/>
          </a:xfrm>
          <a:prstGeom prst="rect">
            <a:avLst/>
          </a:prstGeom>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solidFill>
                  <a:schemeClr val="tx1"/>
                </a:solidFill>
              </a:rPr>
              <a:t>Llama 3.1 405B (~800Gb!!!)</a:t>
            </a:r>
          </a:p>
          <a:p>
            <a:r>
              <a:rPr lang="en-GB" dirty="0">
                <a:solidFill>
                  <a:schemeClr val="tx1"/>
                </a:solidFill>
              </a:rPr>
              <a:t>Llama 3.1/3.3 70B (~140Gb)</a:t>
            </a:r>
          </a:p>
          <a:p>
            <a:r>
              <a:rPr lang="en-GB" dirty="0">
                <a:solidFill>
                  <a:schemeClr val="tx1"/>
                </a:solidFill>
              </a:rPr>
              <a:t>Llama 3.1 8B (~14Gb)</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57150" indent="0">
              <a:buFont typeface="Arial" panose="020B0604020202020204" pitchFamily="34" charset="0"/>
              <a:buNone/>
            </a:pPr>
            <a:endParaRPr lang="en-US" dirty="0">
              <a:solidFill>
                <a:schemeClr val="tx1"/>
              </a:solidFill>
            </a:endParaRPr>
          </a:p>
          <a:p>
            <a:pPr marL="457200" lvl="1" indent="0">
              <a:buFont typeface="Arial" panose="020B0604020202020204" pitchFamily="34" charset="0"/>
              <a:buNone/>
            </a:pPr>
            <a:endParaRPr lang="en-US" dirty="0">
              <a:solidFill>
                <a:schemeClr val="tx1"/>
              </a:solidFill>
            </a:endParaRPr>
          </a:p>
        </p:txBody>
      </p:sp>
    </p:spTree>
    <p:extLst>
      <p:ext uri="{BB962C8B-B14F-4D97-AF65-F5344CB8AC3E}">
        <p14:creationId xmlns:p14="http://schemas.microsoft.com/office/powerpoint/2010/main" val="21315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C43B6-EEEF-D184-88C2-C32E101D33B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121AC39-BB76-1251-5AD8-D302F23DC4CF}"/>
              </a:ext>
            </a:extLst>
          </p:cNvPr>
          <p:cNvSpPr>
            <a:spLocks noGrp="1"/>
          </p:cNvSpPr>
          <p:nvPr>
            <p:ph type="title"/>
          </p:nvPr>
        </p:nvSpPr>
        <p:spPr/>
        <p:txBody>
          <a:bodyPr/>
          <a:lstStyle/>
          <a:p>
            <a:r>
              <a:rPr lang="en-GB" b="1" dirty="0">
                <a:solidFill>
                  <a:schemeClr val="tx1"/>
                </a:solidFill>
              </a:rPr>
              <a:t>Selecting LLMs</a:t>
            </a:r>
            <a:br>
              <a:rPr lang="en-GB" b="1" dirty="0">
                <a:solidFill>
                  <a:schemeClr val="tx1"/>
                </a:solidFill>
              </a:rPr>
            </a:br>
            <a:r>
              <a:rPr lang="en-GB" sz="2000" b="1" dirty="0">
                <a:solidFill>
                  <a:schemeClr val="tx1"/>
                </a:solidFill>
              </a:rPr>
              <a:t>Fine tuning models</a:t>
            </a:r>
            <a:endParaRPr lang="en-US" sz="2000" b="1" dirty="0">
              <a:solidFill>
                <a:schemeClr val="tx1"/>
              </a:solidFill>
            </a:endParaRPr>
          </a:p>
        </p:txBody>
      </p:sp>
      <p:sp>
        <p:nvSpPr>
          <p:cNvPr id="8" name="Text Placeholder 7">
            <a:extLst>
              <a:ext uri="{FF2B5EF4-FFF2-40B4-BE49-F238E27FC236}">
                <a16:creationId xmlns:a16="http://schemas.microsoft.com/office/drawing/2014/main" id="{B7DC0B3B-B328-7C52-59F7-7225F75CA1B4}"/>
              </a:ext>
            </a:extLst>
          </p:cNvPr>
          <p:cNvSpPr>
            <a:spLocks noGrp="1"/>
          </p:cNvSpPr>
          <p:nvPr>
            <p:ph type="body" sz="quarter" idx="10"/>
          </p:nvPr>
        </p:nvSpPr>
        <p:spPr>
          <a:xfrm>
            <a:off x="623393" y="1844825"/>
            <a:ext cx="8837303" cy="4393059"/>
          </a:xfrm>
        </p:spPr>
        <p:txBody>
          <a:bodyPr/>
          <a:lstStyle/>
          <a:p>
            <a:pPr marL="0" indent="0">
              <a:buNone/>
            </a:pPr>
            <a:r>
              <a:rPr lang="en-US" dirty="0">
                <a:solidFill>
                  <a:schemeClr val="tx1"/>
                </a:solidFill>
              </a:rPr>
              <a:t>LLMs can </a:t>
            </a:r>
            <a:r>
              <a:rPr lang="en-GB" dirty="0">
                <a:solidFill>
                  <a:schemeClr val="tx1"/>
                </a:solidFill>
              </a:rPr>
              <a:t>also be fine-tuned to specific tasks</a:t>
            </a:r>
          </a:p>
          <a:p>
            <a:r>
              <a:rPr lang="en-GB" dirty="0">
                <a:solidFill>
                  <a:schemeClr val="tx1"/>
                </a:solidFill>
              </a:rPr>
              <a:t>Smaller fine-tuned models can outperform base larger models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57150" indent="0">
              <a:buNone/>
            </a:pPr>
            <a:endParaRPr lang="en-US" dirty="0">
              <a:solidFill>
                <a:schemeClr val="tx1"/>
              </a:solidFill>
            </a:endParaRPr>
          </a:p>
          <a:p>
            <a:pPr marL="457200" lvl="1" indent="0">
              <a:buNone/>
            </a:pPr>
            <a:endParaRPr lang="en-US" dirty="0">
              <a:solidFill>
                <a:schemeClr val="tx1"/>
              </a:solidFill>
            </a:endParaRPr>
          </a:p>
        </p:txBody>
      </p:sp>
      <p:pic>
        <p:nvPicPr>
          <p:cNvPr id="3" name="Picture 2">
            <a:extLst>
              <a:ext uri="{FF2B5EF4-FFF2-40B4-BE49-F238E27FC236}">
                <a16:creationId xmlns:a16="http://schemas.microsoft.com/office/drawing/2014/main" id="{6B09196F-F49A-5A25-D133-22DD58690797}"/>
              </a:ext>
            </a:extLst>
          </p:cNvPr>
          <p:cNvPicPr>
            <a:picLocks noChangeAspect="1"/>
          </p:cNvPicPr>
          <p:nvPr/>
        </p:nvPicPr>
        <p:blipFill>
          <a:blip r:embed="rId3"/>
          <a:stretch>
            <a:fillRect/>
          </a:stretch>
        </p:blipFill>
        <p:spPr>
          <a:xfrm>
            <a:off x="7927724" y="2764160"/>
            <a:ext cx="3905200" cy="3905200"/>
          </a:xfrm>
          <a:prstGeom prst="rect">
            <a:avLst/>
          </a:prstGeom>
        </p:spPr>
      </p:pic>
      <p:pic>
        <p:nvPicPr>
          <p:cNvPr id="6" name="Picture 5" descr="A diagram of a parrot&#10;&#10;Description automatically generated">
            <a:extLst>
              <a:ext uri="{FF2B5EF4-FFF2-40B4-BE49-F238E27FC236}">
                <a16:creationId xmlns:a16="http://schemas.microsoft.com/office/drawing/2014/main" id="{2BAE0A84-279A-70E8-D5B7-4C1D747B3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504" y="3068037"/>
            <a:ext cx="5722213" cy="2882166"/>
          </a:xfrm>
          <a:prstGeom prst="rect">
            <a:avLst/>
          </a:prstGeom>
        </p:spPr>
      </p:pic>
    </p:spTree>
    <p:custDataLst>
      <p:tags r:id="rId1"/>
    </p:custDataLst>
    <p:extLst>
      <p:ext uri="{BB962C8B-B14F-4D97-AF65-F5344CB8AC3E}">
        <p14:creationId xmlns:p14="http://schemas.microsoft.com/office/powerpoint/2010/main" val="289827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17F2F-C8EC-AE94-5DD3-747F5FABE67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7AABC81-87F1-7A8B-B70A-D9304C198739}"/>
              </a:ext>
            </a:extLst>
          </p:cNvPr>
          <p:cNvSpPr>
            <a:spLocks noGrp="1"/>
          </p:cNvSpPr>
          <p:nvPr>
            <p:ph type="title"/>
          </p:nvPr>
        </p:nvSpPr>
        <p:spPr>
          <a:xfrm>
            <a:off x="55672" y="-376647"/>
            <a:ext cx="12136328" cy="1127574"/>
          </a:xfrm>
        </p:spPr>
        <p:txBody>
          <a:bodyPr>
            <a:normAutofit/>
          </a:bodyPr>
          <a:lstStyle/>
          <a:p>
            <a:r>
              <a:rPr lang="en-GB" sz="2400" b="1" dirty="0">
                <a:solidFill>
                  <a:schemeClr val="tx1"/>
                </a:solidFill>
                <a:latin typeface="+mn-lt"/>
              </a:rPr>
              <a:t>Fine tuning a smaller Llama instance can improve performance</a:t>
            </a:r>
          </a:p>
        </p:txBody>
      </p:sp>
      <p:pic>
        <p:nvPicPr>
          <p:cNvPr id="6" name="Picture 5">
            <a:extLst>
              <a:ext uri="{FF2B5EF4-FFF2-40B4-BE49-F238E27FC236}">
                <a16:creationId xmlns:a16="http://schemas.microsoft.com/office/drawing/2014/main" id="{9D286012-60EB-B5A8-0BFA-42365A10E943}"/>
              </a:ext>
            </a:extLst>
          </p:cNvPr>
          <p:cNvPicPr>
            <a:picLocks noChangeAspect="1"/>
          </p:cNvPicPr>
          <p:nvPr/>
        </p:nvPicPr>
        <p:blipFill>
          <a:blip r:embed="rId2"/>
          <a:srcRect l="74278" b="60942"/>
          <a:stretch/>
        </p:blipFill>
        <p:spPr>
          <a:xfrm>
            <a:off x="10151323" y="868477"/>
            <a:ext cx="2015964" cy="2910716"/>
          </a:xfrm>
          <a:prstGeom prst="rect">
            <a:avLst/>
          </a:prstGeom>
        </p:spPr>
      </p:pic>
      <p:pic>
        <p:nvPicPr>
          <p:cNvPr id="8" name="Picture 7">
            <a:extLst>
              <a:ext uri="{FF2B5EF4-FFF2-40B4-BE49-F238E27FC236}">
                <a16:creationId xmlns:a16="http://schemas.microsoft.com/office/drawing/2014/main" id="{BF1146BF-C012-D1B0-41B9-B1B002827309}"/>
              </a:ext>
            </a:extLst>
          </p:cNvPr>
          <p:cNvPicPr>
            <a:picLocks noChangeAspect="1"/>
          </p:cNvPicPr>
          <p:nvPr/>
        </p:nvPicPr>
        <p:blipFill>
          <a:blip r:embed="rId2"/>
          <a:srcRect t="36784" r="25722" b="24158"/>
          <a:stretch/>
        </p:blipFill>
        <p:spPr>
          <a:xfrm>
            <a:off x="4312179" y="868477"/>
            <a:ext cx="5821432" cy="2910716"/>
          </a:xfrm>
          <a:prstGeom prst="rect">
            <a:avLst/>
          </a:prstGeom>
        </p:spPr>
      </p:pic>
      <p:sp>
        <p:nvSpPr>
          <p:cNvPr id="5" name="Text Placeholder 7">
            <a:extLst>
              <a:ext uri="{FF2B5EF4-FFF2-40B4-BE49-F238E27FC236}">
                <a16:creationId xmlns:a16="http://schemas.microsoft.com/office/drawing/2014/main" id="{F0163AB4-59E3-3191-F1BE-46D85BDE3FD1}"/>
              </a:ext>
            </a:extLst>
          </p:cNvPr>
          <p:cNvSpPr txBox="1">
            <a:spLocks/>
          </p:cNvSpPr>
          <p:nvPr/>
        </p:nvSpPr>
        <p:spPr>
          <a:xfrm>
            <a:off x="55672" y="1254197"/>
            <a:ext cx="8837303" cy="4393059"/>
          </a:xfrm>
          <a:prstGeom prst="rect">
            <a:avLst/>
          </a:prstGeom>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solidFill>
                  <a:schemeClr val="tx1"/>
                </a:solidFill>
              </a:rPr>
              <a:t>Llama 3.3 70B (~140Gb)</a:t>
            </a:r>
          </a:p>
          <a:p>
            <a:r>
              <a:rPr lang="en-GB" dirty="0">
                <a:solidFill>
                  <a:schemeClr val="tx1"/>
                </a:solidFill>
              </a:rPr>
              <a:t>Llama 3.1 8B (~14Gb)</a:t>
            </a:r>
          </a:p>
          <a:p>
            <a:pPr lvl="1"/>
            <a:r>
              <a:rPr lang="en-GB" dirty="0">
                <a:solidFill>
                  <a:schemeClr val="tx1"/>
                </a:solidFill>
              </a:rPr>
              <a:t>Can be further quantised to</a:t>
            </a:r>
          </a:p>
          <a:p>
            <a:pPr marL="457200" lvl="1" indent="0">
              <a:buNone/>
            </a:pPr>
            <a:r>
              <a:rPr lang="en-GB" dirty="0">
                <a:solidFill>
                  <a:schemeClr val="tx1"/>
                </a:solidFill>
              </a:rPr>
              <a:t> smaller size</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57150" indent="0">
              <a:buFont typeface="Arial" panose="020B0604020202020204" pitchFamily="34" charset="0"/>
              <a:buNone/>
            </a:pPr>
            <a:endParaRPr lang="en-US" dirty="0">
              <a:solidFill>
                <a:schemeClr val="tx1"/>
              </a:solidFill>
            </a:endParaRPr>
          </a:p>
          <a:p>
            <a:pPr marL="457200" lvl="1" indent="0">
              <a:buFont typeface="Arial" panose="020B0604020202020204" pitchFamily="34" charset="0"/>
              <a:buNone/>
            </a:pPr>
            <a:endParaRPr lang="en-US" dirty="0">
              <a:solidFill>
                <a:schemeClr val="tx1"/>
              </a:solidFill>
            </a:endParaRPr>
          </a:p>
        </p:txBody>
      </p:sp>
      <p:pic>
        <p:nvPicPr>
          <p:cNvPr id="9" name="Picture 8">
            <a:extLst>
              <a:ext uri="{FF2B5EF4-FFF2-40B4-BE49-F238E27FC236}">
                <a16:creationId xmlns:a16="http://schemas.microsoft.com/office/drawing/2014/main" id="{0F2E68E4-B0E1-DD05-95ED-BB19818443B6}"/>
              </a:ext>
            </a:extLst>
          </p:cNvPr>
          <p:cNvPicPr>
            <a:picLocks noChangeAspect="1"/>
          </p:cNvPicPr>
          <p:nvPr/>
        </p:nvPicPr>
        <p:blipFill>
          <a:blip r:embed="rId2"/>
          <a:srcRect l="-703" t="74207" r="3572" b="-13265"/>
          <a:stretch/>
        </p:blipFill>
        <p:spPr>
          <a:xfrm>
            <a:off x="1852814" y="4164913"/>
            <a:ext cx="8486372" cy="3244874"/>
          </a:xfrm>
          <a:prstGeom prst="rect">
            <a:avLst/>
          </a:prstGeom>
        </p:spPr>
      </p:pic>
    </p:spTree>
    <p:extLst>
      <p:ext uri="{BB962C8B-B14F-4D97-AF65-F5344CB8AC3E}">
        <p14:creationId xmlns:p14="http://schemas.microsoft.com/office/powerpoint/2010/main" val="8354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2E2E-1F4A-CD43-E899-9BADDEECF49F}"/>
              </a:ext>
            </a:extLst>
          </p:cNvPr>
          <p:cNvSpPr>
            <a:spLocks noGrp="1"/>
          </p:cNvSpPr>
          <p:nvPr>
            <p:ph type="title"/>
          </p:nvPr>
        </p:nvSpPr>
        <p:spPr>
          <a:xfrm>
            <a:off x="121282" y="312413"/>
            <a:ext cx="10849205" cy="936104"/>
          </a:xfrm>
        </p:spPr>
        <p:txBody>
          <a:bodyPr/>
          <a:lstStyle/>
          <a:p>
            <a:r>
              <a:rPr lang="en-GB" sz="2400" b="1" dirty="0">
                <a:solidFill>
                  <a:schemeClr val="tx1"/>
                </a:solidFill>
                <a:latin typeface="+mn-lt"/>
              </a:rPr>
              <a:t>Other use cases for LLMs: </a:t>
            </a:r>
            <a:br>
              <a:rPr lang="en-GB" sz="2400" b="1" dirty="0">
                <a:solidFill>
                  <a:schemeClr val="tx1"/>
                </a:solidFill>
                <a:latin typeface="+mn-lt"/>
              </a:rPr>
            </a:br>
            <a:r>
              <a:rPr lang="en-GB" sz="2400" b="1" dirty="0">
                <a:solidFill>
                  <a:schemeClr val="tx1"/>
                </a:solidFill>
                <a:latin typeface="+mn-lt"/>
              </a:rPr>
              <a:t>Text mining in PubMed/summarising papers</a:t>
            </a:r>
          </a:p>
        </p:txBody>
      </p:sp>
      <p:sp>
        <p:nvSpPr>
          <p:cNvPr id="3" name="Text Placeholder 2">
            <a:extLst>
              <a:ext uri="{FF2B5EF4-FFF2-40B4-BE49-F238E27FC236}">
                <a16:creationId xmlns:a16="http://schemas.microsoft.com/office/drawing/2014/main" id="{97E8B34C-BE17-8CBB-8905-8156A162260A}"/>
              </a:ext>
            </a:extLst>
          </p:cNvPr>
          <p:cNvSpPr>
            <a:spLocks noGrp="1"/>
          </p:cNvSpPr>
          <p:nvPr>
            <p:ph type="body" sz="quarter" idx="10"/>
          </p:nvPr>
        </p:nvSpPr>
        <p:spPr>
          <a:xfrm>
            <a:off x="623393" y="1844825"/>
            <a:ext cx="7848871" cy="4320479"/>
          </a:xfrm>
        </p:spPr>
        <p:txBody>
          <a:bodyPr/>
          <a:lstStyle/>
          <a:p>
            <a:r>
              <a:rPr lang="en-GB" dirty="0"/>
              <a:t>We can use </a:t>
            </a:r>
            <a:r>
              <a:rPr lang="en-GB" dirty="0" err="1"/>
              <a:t>OntoGPT</a:t>
            </a:r>
            <a:r>
              <a:rPr lang="en-GB" dirty="0"/>
              <a:t> to read papers or medical texts and extract information</a:t>
            </a:r>
          </a:p>
          <a:p>
            <a:pPr lvl="1"/>
            <a:r>
              <a:rPr lang="en-GB" dirty="0"/>
              <a:t>Drug </a:t>
            </a:r>
            <a:r>
              <a:rPr lang="en-GB" dirty="0">
                <a:sym typeface="Wingdings" panose="05000000000000000000" pitchFamily="2" charset="2"/>
              </a:rPr>
              <a:t> Gene interactions</a:t>
            </a:r>
          </a:p>
          <a:p>
            <a:pPr lvl="1"/>
            <a:r>
              <a:rPr lang="en-GB" dirty="0">
                <a:sym typeface="Wingdings" panose="05000000000000000000" pitchFamily="2" charset="2"/>
              </a:rPr>
              <a:t>Protein/Protein interactions</a:t>
            </a:r>
          </a:p>
          <a:p>
            <a:pPr lvl="1"/>
            <a:r>
              <a:rPr lang="en-GB" dirty="0">
                <a:sym typeface="Wingdings" panose="05000000000000000000" pitchFamily="2" charset="2"/>
              </a:rPr>
              <a:t>Gene  Human phenotypes</a:t>
            </a:r>
          </a:p>
          <a:p>
            <a:pPr lvl="1"/>
            <a:r>
              <a:rPr lang="en-GB" dirty="0">
                <a:sym typeface="Wingdings" panose="05000000000000000000" pitchFamily="2" charset="2"/>
              </a:rPr>
              <a:t>Drug adverse reactions</a:t>
            </a:r>
          </a:p>
          <a:p>
            <a:pPr lvl="1"/>
            <a:r>
              <a:rPr lang="en-GB" dirty="0">
                <a:sym typeface="Wingdings" panose="05000000000000000000" pitchFamily="2" charset="2"/>
              </a:rPr>
              <a:t>Much more more complex queries!</a:t>
            </a:r>
            <a:endParaRPr lang="en-GB" dirty="0"/>
          </a:p>
        </p:txBody>
      </p:sp>
      <p:pic>
        <p:nvPicPr>
          <p:cNvPr id="5" name="Picture 4" descr="A group of gnomes working on a pile of books&#10;&#10;Description automatically generated">
            <a:extLst>
              <a:ext uri="{FF2B5EF4-FFF2-40B4-BE49-F238E27FC236}">
                <a16:creationId xmlns:a16="http://schemas.microsoft.com/office/drawing/2014/main" id="{A8501839-0EF3-BA4B-E8B8-0A210F5E1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4374" y="1479456"/>
            <a:ext cx="3002279" cy="3002279"/>
          </a:xfrm>
          <a:prstGeom prst="rect">
            <a:avLst/>
          </a:prstGeom>
        </p:spPr>
      </p:pic>
      <p:pic>
        <p:nvPicPr>
          <p:cNvPr id="10" name="Picture 9" descr="A blue and white logo&#10;&#10;Description automatically generated">
            <a:extLst>
              <a:ext uri="{FF2B5EF4-FFF2-40B4-BE49-F238E27FC236}">
                <a16:creationId xmlns:a16="http://schemas.microsoft.com/office/drawing/2014/main" id="{4FC9A4EC-FAE0-26B8-BD19-BE30B31EF86D}"/>
              </a:ext>
            </a:extLst>
          </p:cNvPr>
          <p:cNvPicPr>
            <a:picLocks noChangeAspect="1"/>
          </p:cNvPicPr>
          <p:nvPr/>
        </p:nvPicPr>
        <p:blipFill rotWithShape="1">
          <a:blip r:embed="rId3">
            <a:extLst>
              <a:ext uri="{28A0092B-C50C-407E-A947-70E740481C1C}">
                <a14:useLocalDpi xmlns:a14="http://schemas.microsoft.com/office/drawing/2010/main" val="0"/>
              </a:ext>
            </a:extLst>
          </a:blip>
          <a:srcRect l="15014" t="32150" r="15014" b="35300"/>
          <a:stretch/>
        </p:blipFill>
        <p:spPr>
          <a:xfrm>
            <a:off x="2333917" y="5000062"/>
            <a:ext cx="2322839" cy="720080"/>
          </a:xfrm>
          <a:prstGeom prst="rect">
            <a:avLst/>
          </a:prstGeom>
        </p:spPr>
      </p:pic>
      <p:cxnSp>
        <p:nvCxnSpPr>
          <p:cNvPr id="12" name="Straight Arrow Connector 11">
            <a:extLst>
              <a:ext uri="{FF2B5EF4-FFF2-40B4-BE49-F238E27FC236}">
                <a16:creationId xmlns:a16="http://schemas.microsoft.com/office/drawing/2014/main" id="{58FCC01E-3C77-1701-84DF-2EABB632BC2F}"/>
              </a:ext>
            </a:extLst>
          </p:cNvPr>
          <p:cNvCxnSpPr/>
          <p:nvPr/>
        </p:nvCxnSpPr>
        <p:spPr>
          <a:xfrm>
            <a:off x="1559496" y="5373216"/>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00275B4-F397-54D1-5669-F7405E9053E8}"/>
              </a:ext>
            </a:extLst>
          </p:cNvPr>
          <p:cNvSpPr txBox="1"/>
          <p:nvPr/>
        </p:nvSpPr>
        <p:spPr>
          <a:xfrm>
            <a:off x="121282" y="5189790"/>
            <a:ext cx="1438214" cy="369332"/>
          </a:xfrm>
          <a:prstGeom prst="rect">
            <a:avLst/>
          </a:prstGeom>
          <a:noFill/>
        </p:spPr>
        <p:txBody>
          <a:bodyPr wrap="none" rtlCol="0">
            <a:spAutoFit/>
          </a:bodyPr>
          <a:lstStyle/>
          <a:p>
            <a:r>
              <a:rPr lang="en-GB" dirty="0"/>
              <a:t>Gene name</a:t>
            </a:r>
          </a:p>
        </p:txBody>
      </p:sp>
      <p:sp>
        <p:nvSpPr>
          <p:cNvPr id="14" name="TextBox 13">
            <a:extLst>
              <a:ext uri="{FF2B5EF4-FFF2-40B4-BE49-F238E27FC236}">
                <a16:creationId xmlns:a16="http://schemas.microsoft.com/office/drawing/2014/main" id="{61890257-4676-435D-ADAC-0518B8C671B5}"/>
              </a:ext>
            </a:extLst>
          </p:cNvPr>
          <p:cNvSpPr txBox="1"/>
          <p:nvPr/>
        </p:nvSpPr>
        <p:spPr>
          <a:xfrm>
            <a:off x="5436034" y="4620403"/>
            <a:ext cx="2042267" cy="1877437"/>
          </a:xfrm>
          <a:prstGeom prst="rect">
            <a:avLst/>
          </a:prstGeom>
          <a:noFill/>
        </p:spPr>
        <p:txBody>
          <a:bodyPr wrap="square" rtlCol="0">
            <a:spAutoFit/>
          </a:bodyPr>
          <a:lstStyle/>
          <a:p>
            <a:r>
              <a:rPr lang="en-GB" sz="400" b="0" dirty="0">
                <a:solidFill>
                  <a:srgbClr val="000000"/>
                </a:solidFill>
                <a:effectLst/>
                <a:latin typeface="Consolas" panose="020B0609020204030204" pitchFamily="49" charset="0"/>
              </a:rPr>
              <a:t>Title: Clinical, biochemical and genetic characteristics and long-term follow-up of five patients with malonyl-CoA decarboxylase deficiency.</a:t>
            </a:r>
          </a:p>
          <a:p>
            <a:r>
              <a:rPr lang="en-GB" sz="400" b="0" dirty="0">
                <a:solidFill>
                  <a:srgbClr val="000000"/>
                </a:solidFill>
                <a:effectLst/>
                <a:latin typeface="Consolas" panose="020B0609020204030204" pitchFamily="49" charset="0"/>
              </a:rPr>
              <a:t>  Keywords: Intellectual disability; L-carnitine; MLYCD gene; Malonyl-CoA decarboxylase deficiency; Phenotype</a:t>
            </a:r>
          </a:p>
          <a:p>
            <a:r>
              <a:rPr lang="en-GB" sz="400" b="0" dirty="0">
                <a:solidFill>
                  <a:srgbClr val="000000"/>
                </a:solidFill>
                <a:effectLst/>
                <a:latin typeface="Consolas" panose="020B0609020204030204" pitchFamily="49" charset="0"/>
              </a:rPr>
              <a:t>  PMID: 39069445</a:t>
            </a:r>
          </a:p>
          <a:p>
            <a:r>
              <a:rPr lang="en-GB" sz="400" b="0" dirty="0">
                <a:solidFill>
                  <a:srgbClr val="000000"/>
                </a:solidFill>
                <a:effectLst/>
                <a:latin typeface="Consolas" panose="020B0609020204030204" pitchFamily="49" charset="0"/>
              </a:rPr>
              <a:t>  Abstract: Malonyl-CoA decarboxylase (MLYCD) deficiency, also known as malonic aciduria (MAD), is a rare autosomal recessive inherited metabolic defect. In this study, we aimed to investigate the clinical and molecular features of five patients with MAD in order to increase clinicians' awareness of the </a:t>
            </a:r>
            <a:r>
              <a:rPr lang="en-GB" sz="400" b="0" dirty="0" err="1">
                <a:solidFill>
                  <a:srgbClr val="000000"/>
                </a:solidFill>
                <a:effectLst/>
                <a:latin typeface="Consolas" panose="020B0609020204030204" pitchFamily="49" charset="0"/>
              </a:rPr>
              <a:t>disease.Sanger</a:t>
            </a:r>
            <a:r>
              <a:rPr lang="en-GB" sz="400" b="0" dirty="0">
                <a:solidFill>
                  <a:srgbClr val="000000"/>
                </a:solidFill>
                <a:effectLst/>
                <a:latin typeface="Consolas" panose="020B0609020204030204" pitchFamily="49" charset="0"/>
              </a:rPr>
              <a:t> sequencing was used to detect and genetically </a:t>
            </a:r>
            <a:r>
              <a:rPr lang="en-GB" sz="400" b="0" dirty="0" err="1">
                <a:solidFill>
                  <a:srgbClr val="000000"/>
                </a:solidFill>
                <a:effectLst/>
                <a:latin typeface="Consolas" panose="020B0609020204030204" pitchFamily="49" charset="0"/>
              </a:rPr>
              <a:t>analyze</a:t>
            </a:r>
            <a:r>
              <a:rPr lang="en-GB" sz="400" b="0" dirty="0">
                <a:solidFill>
                  <a:srgbClr val="000000"/>
                </a:solidFill>
                <a:effectLst/>
                <a:latin typeface="Consolas" panose="020B0609020204030204" pitchFamily="49" charset="0"/>
              </a:rPr>
              <a:t> the MLYCD variations in the preexisting patients and their </a:t>
            </a:r>
            <a:r>
              <a:rPr lang="en-GB" sz="400" b="0" dirty="0" err="1">
                <a:solidFill>
                  <a:srgbClr val="000000"/>
                </a:solidFill>
                <a:effectLst/>
                <a:latin typeface="Consolas" panose="020B0609020204030204" pitchFamily="49" charset="0"/>
              </a:rPr>
              <a:t>parents.Five</a:t>
            </a:r>
            <a:r>
              <a:rPr lang="en-GB" sz="400" b="0" dirty="0">
                <a:solidFill>
                  <a:srgbClr val="000000"/>
                </a:solidFill>
                <a:effectLst/>
                <a:latin typeface="Consolas" panose="020B0609020204030204" pitchFamily="49" charset="0"/>
              </a:rPr>
              <a:t> patients with MAD (5 months to 9.6 years old; two males and three females) rarely exhibited metabolic decompensation episodes or seizures. All patients exhibited varying degrees of developmental delay and hypotonia. Our study expands the spectrum of variants of the MLYCD gene. MLYCD gene variations were detected in all five patients, and five new variants were identified: c.60delG (p.Arg21Glyfs*52), c.928C &gt; T (p.Arg310*), c.1293G &gt; T (p.Trp431Cys), c.721T &gt; C (p.Ser241Pro), and Exons 4-5 deletion. Additionally, there is no correlation between various genotypes and </a:t>
            </a:r>
            <a:r>
              <a:rPr lang="en-GB" sz="400" b="0" dirty="0" err="1">
                <a:solidFill>
                  <a:srgbClr val="000000"/>
                </a:solidFill>
                <a:effectLst/>
                <a:latin typeface="Consolas" panose="020B0609020204030204" pitchFamily="49" charset="0"/>
              </a:rPr>
              <a:t>phenotypes.A</a:t>
            </a:r>
            <a:r>
              <a:rPr lang="en-GB" sz="400" b="0" dirty="0">
                <a:solidFill>
                  <a:srgbClr val="000000"/>
                </a:solidFill>
                <a:effectLst/>
                <a:latin typeface="Consolas" panose="020B0609020204030204" pitchFamily="49" charset="0"/>
              </a:rPr>
              <a:t> high-medium-chain triglyceride and low-long-chain triglyceride diet supplemented with L-carnitine was effective in most patients and may improve cardiomyopathy and muscle weakness. Newborn screening may aid in the early diagnosis, treatment, and prognosis of this rare </a:t>
            </a:r>
            <a:r>
              <a:rPr lang="en-GB" sz="400" b="0" dirty="0" err="1">
                <a:solidFill>
                  <a:srgbClr val="000000"/>
                </a:solidFill>
                <a:effectLst/>
                <a:latin typeface="Consolas" panose="020B0609020204030204" pitchFamily="49" charset="0"/>
              </a:rPr>
              <a:t>disorder.Copyright</a:t>
            </a:r>
            <a:r>
              <a:rPr lang="en-GB" sz="400" b="0" dirty="0">
                <a:solidFill>
                  <a:srgbClr val="000000"/>
                </a:solidFill>
                <a:effectLst/>
                <a:latin typeface="Consolas" panose="020B0609020204030204" pitchFamily="49" charset="0"/>
              </a:rPr>
              <a:t> © 2024 The Japanese Society of Child Neurology. Published by Elsevier B.V. All rights reserved.</a:t>
            </a:r>
          </a:p>
        </p:txBody>
      </p:sp>
      <p:cxnSp>
        <p:nvCxnSpPr>
          <p:cNvPr id="15" name="Straight Arrow Connector 14">
            <a:extLst>
              <a:ext uri="{FF2B5EF4-FFF2-40B4-BE49-F238E27FC236}">
                <a16:creationId xmlns:a16="http://schemas.microsoft.com/office/drawing/2014/main" id="{B9628B55-F7DA-1FCC-4FB2-AD3D69A52FB9}"/>
              </a:ext>
            </a:extLst>
          </p:cNvPr>
          <p:cNvCxnSpPr>
            <a:cxnSpLocks/>
          </p:cNvCxnSpPr>
          <p:nvPr/>
        </p:nvCxnSpPr>
        <p:spPr>
          <a:xfrm>
            <a:off x="4871864" y="5373216"/>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33D3795-4705-F452-C552-EF83E156D52F}"/>
              </a:ext>
            </a:extLst>
          </p:cNvPr>
          <p:cNvCxnSpPr>
            <a:cxnSpLocks/>
          </p:cNvCxnSpPr>
          <p:nvPr/>
        </p:nvCxnSpPr>
        <p:spPr>
          <a:xfrm>
            <a:off x="7608168" y="5301208"/>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pixelated letter h&#10;&#10;Description automatically generated">
            <a:extLst>
              <a:ext uri="{FF2B5EF4-FFF2-40B4-BE49-F238E27FC236}">
                <a16:creationId xmlns:a16="http://schemas.microsoft.com/office/drawing/2014/main" id="{45AFD3AC-53AB-D771-2000-C8F29FA8B9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4305" y="5120112"/>
            <a:ext cx="491460" cy="478352"/>
          </a:xfrm>
          <a:prstGeom prst="rect">
            <a:avLst/>
          </a:prstGeom>
        </p:spPr>
      </p:pic>
      <p:pic>
        <p:nvPicPr>
          <p:cNvPr id="19" name="Picture 18" descr="A logo with blue text&#10;&#10;Description automatically generated">
            <a:extLst>
              <a:ext uri="{FF2B5EF4-FFF2-40B4-BE49-F238E27FC236}">
                <a16:creationId xmlns:a16="http://schemas.microsoft.com/office/drawing/2014/main" id="{138CD523-521A-C4B6-D39B-A9CFF14671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3180" y="6144831"/>
            <a:ext cx="773710" cy="376536"/>
          </a:xfrm>
          <a:prstGeom prst="rect">
            <a:avLst/>
          </a:prstGeom>
        </p:spPr>
      </p:pic>
      <p:pic>
        <p:nvPicPr>
          <p:cNvPr id="20" name="Picture 19" descr="A logo on a white background&#10;&#10;Description automatically generated">
            <a:extLst>
              <a:ext uri="{FF2B5EF4-FFF2-40B4-BE49-F238E27FC236}">
                <a16:creationId xmlns:a16="http://schemas.microsoft.com/office/drawing/2014/main" id="{8B86AD2C-74C8-FB69-000C-002B3970831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3741" t="9534" r="35843" b="16821"/>
          <a:stretch/>
        </p:blipFill>
        <p:spPr>
          <a:xfrm>
            <a:off x="8079020" y="5559121"/>
            <a:ext cx="422030" cy="497286"/>
          </a:xfrm>
          <a:prstGeom prst="rect">
            <a:avLst/>
          </a:prstGeom>
        </p:spPr>
      </p:pic>
      <p:pic>
        <p:nvPicPr>
          <p:cNvPr id="21" name="Picture 20" descr="A llama with sunglasses&#10;&#10;Description automatically generated">
            <a:extLst>
              <a:ext uri="{FF2B5EF4-FFF2-40B4-BE49-F238E27FC236}">
                <a16:creationId xmlns:a16="http://schemas.microsoft.com/office/drawing/2014/main" id="{8263B22B-43DD-E6AD-32FB-500B3F458C8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654" r="41321"/>
          <a:stretch/>
        </p:blipFill>
        <p:spPr>
          <a:xfrm>
            <a:off x="8086122" y="4594082"/>
            <a:ext cx="407826" cy="598938"/>
          </a:xfrm>
          <a:prstGeom prst="rect">
            <a:avLst/>
          </a:prstGeom>
        </p:spPr>
      </p:pic>
      <p:cxnSp>
        <p:nvCxnSpPr>
          <p:cNvPr id="24" name="Straight Arrow Connector 23">
            <a:extLst>
              <a:ext uri="{FF2B5EF4-FFF2-40B4-BE49-F238E27FC236}">
                <a16:creationId xmlns:a16="http://schemas.microsoft.com/office/drawing/2014/main" id="{BA5D6CE2-11D7-F574-B4EF-851EC648851D}"/>
              </a:ext>
            </a:extLst>
          </p:cNvPr>
          <p:cNvCxnSpPr>
            <a:cxnSpLocks/>
          </p:cNvCxnSpPr>
          <p:nvPr/>
        </p:nvCxnSpPr>
        <p:spPr>
          <a:xfrm>
            <a:off x="8676890" y="5301208"/>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network diagram with many circles and lines&#10;&#10;Description automatically generated with medium confidence">
            <a:extLst>
              <a:ext uri="{FF2B5EF4-FFF2-40B4-BE49-F238E27FC236}">
                <a16:creationId xmlns:a16="http://schemas.microsoft.com/office/drawing/2014/main" id="{B4C6C66D-5498-C367-A1E4-EA1559E91D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2894" y="4764437"/>
            <a:ext cx="2515159" cy="1616887"/>
          </a:xfrm>
          <a:prstGeom prst="rect">
            <a:avLst/>
          </a:prstGeom>
        </p:spPr>
      </p:pic>
      <p:pic>
        <p:nvPicPr>
          <p:cNvPr id="28" name="Picture 27" descr="A green square with white logo&#10;&#10;Description automatically generated">
            <a:extLst>
              <a:ext uri="{FF2B5EF4-FFF2-40B4-BE49-F238E27FC236}">
                <a16:creationId xmlns:a16="http://schemas.microsoft.com/office/drawing/2014/main" id="{25F2885B-72B3-56D2-D07E-5B0250E63A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1339" y="4047715"/>
            <a:ext cx="677392" cy="485677"/>
          </a:xfrm>
          <a:prstGeom prst="rect">
            <a:avLst/>
          </a:prstGeom>
        </p:spPr>
      </p:pic>
    </p:spTree>
    <p:extLst>
      <p:ext uri="{BB962C8B-B14F-4D97-AF65-F5344CB8AC3E}">
        <p14:creationId xmlns:p14="http://schemas.microsoft.com/office/powerpoint/2010/main" val="3554884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2E2E-1F4A-CD43-E899-9BADDEECF49F}"/>
              </a:ext>
            </a:extLst>
          </p:cNvPr>
          <p:cNvSpPr>
            <a:spLocks noGrp="1"/>
          </p:cNvSpPr>
          <p:nvPr>
            <p:ph type="title"/>
          </p:nvPr>
        </p:nvSpPr>
        <p:spPr>
          <a:xfrm>
            <a:off x="161957" y="0"/>
            <a:ext cx="10849205" cy="936104"/>
          </a:xfrm>
        </p:spPr>
        <p:txBody>
          <a:bodyPr/>
          <a:lstStyle/>
          <a:p>
            <a:r>
              <a:rPr lang="en-GB" sz="2400" b="1" dirty="0">
                <a:solidFill>
                  <a:schemeClr val="tx1"/>
                </a:solidFill>
                <a:latin typeface="+mn-lt"/>
              </a:rPr>
              <a:t>Other use cases for LLMs: </a:t>
            </a:r>
            <a:br>
              <a:rPr lang="en-GB" sz="2400" b="1" dirty="0">
                <a:solidFill>
                  <a:schemeClr val="tx1"/>
                </a:solidFill>
                <a:latin typeface="+mn-lt"/>
              </a:rPr>
            </a:br>
            <a:r>
              <a:rPr lang="en-GB" sz="2400" b="1" dirty="0">
                <a:solidFill>
                  <a:schemeClr val="tx1"/>
                </a:solidFill>
                <a:latin typeface="+mn-lt"/>
              </a:rPr>
              <a:t>Genes to phenotypes</a:t>
            </a:r>
          </a:p>
        </p:txBody>
      </p:sp>
      <p:sp>
        <p:nvSpPr>
          <p:cNvPr id="6" name="TextBox 5">
            <a:extLst>
              <a:ext uri="{FF2B5EF4-FFF2-40B4-BE49-F238E27FC236}">
                <a16:creationId xmlns:a16="http://schemas.microsoft.com/office/drawing/2014/main" id="{EE96C42C-27E5-B0B3-1E93-91AE3E916F86}"/>
              </a:ext>
            </a:extLst>
          </p:cNvPr>
          <p:cNvSpPr txBox="1"/>
          <p:nvPr/>
        </p:nvSpPr>
        <p:spPr>
          <a:xfrm>
            <a:off x="191344" y="2276872"/>
            <a:ext cx="6096000" cy="3970318"/>
          </a:xfrm>
          <a:prstGeom prst="rect">
            <a:avLst/>
          </a:prstGeom>
          <a:noFill/>
        </p:spPr>
        <p:txBody>
          <a:bodyPr wrap="square">
            <a:spAutoFit/>
          </a:bodyPr>
          <a:lstStyle/>
          <a:p>
            <a:r>
              <a:rPr lang="en-GB" sz="1050" b="0" dirty="0">
                <a:solidFill>
                  <a:srgbClr val="000000"/>
                </a:solidFill>
                <a:effectLst/>
                <a:latin typeface="Consolas" panose="020B0609020204030204" pitchFamily="49" charset="0"/>
              </a:rPr>
              <a:t>  Title: </a:t>
            </a:r>
            <a:r>
              <a:rPr lang="en-GB" sz="1050" b="0" dirty="0">
                <a:solidFill>
                  <a:srgbClr val="002060"/>
                </a:solidFill>
                <a:effectLst/>
                <a:latin typeface="Consolas" panose="020B0609020204030204" pitchFamily="49" charset="0"/>
              </a:rPr>
              <a:t>Clinical, biochemical and genetic characteristics and long-term follow-up of five patients with malonyl-CoA decarboxylase deficiency.</a:t>
            </a:r>
          </a:p>
          <a:p>
            <a:r>
              <a:rPr lang="en-GB" sz="1050" b="0" dirty="0">
                <a:solidFill>
                  <a:srgbClr val="000000"/>
                </a:solidFill>
                <a:effectLst/>
                <a:latin typeface="Consolas" panose="020B0609020204030204" pitchFamily="49" charset="0"/>
              </a:rPr>
              <a:t>  Keywords: </a:t>
            </a:r>
            <a:r>
              <a:rPr lang="en-GB" sz="1050" b="0" dirty="0">
                <a:solidFill>
                  <a:srgbClr val="002060"/>
                </a:solidFill>
                <a:effectLst/>
                <a:latin typeface="Consolas" panose="020B0609020204030204" pitchFamily="49" charset="0"/>
              </a:rPr>
              <a:t>Intellectual disability; L-carnitine; MLYCD gene; Malonyl-CoA decarboxylase deficiency; Phenotype</a:t>
            </a:r>
          </a:p>
          <a:p>
            <a:r>
              <a:rPr lang="en-GB" sz="1050" b="0" dirty="0">
                <a:solidFill>
                  <a:srgbClr val="000000"/>
                </a:solidFill>
                <a:effectLst/>
                <a:latin typeface="Consolas" panose="020B0609020204030204" pitchFamily="49" charset="0"/>
              </a:rPr>
              <a:t>  PMID: </a:t>
            </a:r>
            <a:r>
              <a:rPr lang="en-GB" sz="1050" b="0" dirty="0">
                <a:solidFill>
                  <a:srgbClr val="002060"/>
                </a:solidFill>
                <a:effectLst/>
                <a:latin typeface="Consolas" panose="020B0609020204030204" pitchFamily="49" charset="0"/>
              </a:rPr>
              <a:t>39069445</a:t>
            </a:r>
          </a:p>
          <a:p>
            <a:r>
              <a:rPr lang="en-GB" sz="1050" b="0" dirty="0">
                <a:solidFill>
                  <a:srgbClr val="000000"/>
                </a:solidFill>
                <a:effectLst/>
                <a:latin typeface="Consolas" panose="020B0609020204030204" pitchFamily="49" charset="0"/>
              </a:rPr>
              <a:t>  Abstract: </a:t>
            </a:r>
            <a:r>
              <a:rPr lang="en-GB" sz="1050" b="0" dirty="0">
                <a:solidFill>
                  <a:srgbClr val="002060"/>
                </a:solidFill>
                <a:effectLst/>
                <a:latin typeface="Consolas" panose="020B0609020204030204" pitchFamily="49" charset="0"/>
              </a:rPr>
              <a:t>Malonyl-CoA decarboxylase (MLYCD) deficiency, also known as malonic aciduria (MAD), is a rare autosomal recessive inherited metabolic defect. In this study, we aimed to investigate the clinical and molecular features of five patients with MAD in order to increase clinicians' awareness of the </a:t>
            </a:r>
            <a:r>
              <a:rPr lang="en-GB" sz="1050" b="0" dirty="0" err="1">
                <a:solidFill>
                  <a:srgbClr val="002060"/>
                </a:solidFill>
                <a:effectLst/>
                <a:latin typeface="Consolas" panose="020B0609020204030204" pitchFamily="49" charset="0"/>
              </a:rPr>
              <a:t>disease.Sanger</a:t>
            </a:r>
            <a:r>
              <a:rPr lang="en-GB" sz="1050" b="0" dirty="0">
                <a:solidFill>
                  <a:srgbClr val="002060"/>
                </a:solidFill>
                <a:effectLst/>
                <a:latin typeface="Consolas" panose="020B0609020204030204" pitchFamily="49" charset="0"/>
              </a:rPr>
              <a:t> sequencing was used to detect and genetically </a:t>
            </a:r>
            <a:r>
              <a:rPr lang="en-GB" sz="1050" b="0" dirty="0" err="1">
                <a:solidFill>
                  <a:srgbClr val="002060"/>
                </a:solidFill>
                <a:effectLst/>
                <a:latin typeface="Consolas" panose="020B0609020204030204" pitchFamily="49" charset="0"/>
              </a:rPr>
              <a:t>analyze</a:t>
            </a:r>
            <a:r>
              <a:rPr lang="en-GB" sz="1050" b="0" dirty="0">
                <a:solidFill>
                  <a:srgbClr val="002060"/>
                </a:solidFill>
                <a:effectLst/>
                <a:latin typeface="Consolas" panose="020B0609020204030204" pitchFamily="49" charset="0"/>
              </a:rPr>
              <a:t> the MLYCD variations in the preexisting patients and their </a:t>
            </a:r>
            <a:r>
              <a:rPr lang="en-GB" sz="1050" b="0" dirty="0" err="1">
                <a:solidFill>
                  <a:srgbClr val="002060"/>
                </a:solidFill>
                <a:effectLst/>
                <a:latin typeface="Consolas" panose="020B0609020204030204" pitchFamily="49" charset="0"/>
              </a:rPr>
              <a:t>parents.Five</a:t>
            </a:r>
            <a:r>
              <a:rPr lang="en-GB" sz="1050" b="0" dirty="0">
                <a:solidFill>
                  <a:srgbClr val="002060"/>
                </a:solidFill>
                <a:effectLst/>
                <a:latin typeface="Consolas" panose="020B0609020204030204" pitchFamily="49" charset="0"/>
              </a:rPr>
              <a:t> patients with MAD (5 months to 9.6 years old; two males and three females) rarely exhibited metabolic decompensation episodes or seizures. All patients exhibited varying degrees of developmental delay and hypotonia. Our study expands the spectrum of variants of the MLYCD gene. MLYCD gene variations were detected in all five patients, and five new variants were identified: c.60delG (p.Arg21Glyfs*52), c.928C &gt; T (p.Arg310*), c.1293G &gt; T (p.Trp431Cys), c.721T &gt; C (p.Ser241Pro), and Exons 4-5 deletion. Additionally, there is no correlation between various genotypes and </a:t>
            </a:r>
            <a:r>
              <a:rPr lang="en-GB" sz="1050" b="0" dirty="0" err="1">
                <a:solidFill>
                  <a:srgbClr val="002060"/>
                </a:solidFill>
                <a:effectLst/>
                <a:latin typeface="Consolas" panose="020B0609020204030204" pitchFamily="49" charset="0"/>
              </a:rPr>
              <a:t>phenotypes.A</a:t>
            </a:r>
            <a:r>
              <a:rPr lang="en-GB" sz="1050" b="0" dirty="0">
                <a:solidFill>
                  <a:srgbClr val="002060"/>
                </a:solidFill>
                <a:effectLst/>
                <a:latin typeface="Consolas" panose="020B0609020204030204" pitchFamily="49" charset="0"/>
              </a:rPr>
              <a:t> high-medium-chain triglyceride and low-long-chain triglyceride diet supplemented with L-carnitine was effective in most patients and may improve cardiomyopathy and muscle weakness. Newborn screening may aid in the early diagnosis, treatment, and prognosis of this rare </a:t>
            </a:r>
            <a:r>
              <a:rPr lang="en-GB" sz="1050" b="0" dirty="0" err="1">
                <a:solidFill>
                  <a:srgbClr val="002060"/>
                </a:solidFill>
                <a:effectLst/>
                <a:latin typeface="Consolas" panose="020B0609020204030204" pitchFamily="49" charset="0"/>
              </a:rPr>
              <a:t>disorder.Copyright</a:t>
            </a:r>
            <a:r>
              <a:rPr lang="en-GB" sz="1050" b="0" dirty="0">
                <a:solidFill>
                  <a:srgbClr val="002060"/>
                </a:solidFill>
                <a:effectLst/>
                <a:latin typeface="Consolas" panose="020B0609020204030204" pitchFamily="49" charset="0"/>
              </a:rPr>
              <a:t> © 2024 The Japanese Society of Child Neurology. Published by Elsevier B.V. All rights reserved.</a:t>
            </a:r>
          </a:p>
        </p:txBody>
      </p:sp>
      <p:sp>
        <p:nvSpPr>
          <p:cNvPr id="8" name="TextBox 7">
            <a:extLst>
              <a:ext uri="{FF2B5EF4-FFF2-40B4-BE49-F238E27FC236}">
                <a16:creationId xmlns:a16="http://schemas.microsoft.com/office/drawing/2014/main" id="{4CB164DC-75F4-81B3-F249-0ED66BA8E7D0}"/>
              </a:ext>
            </a:extLst>
          </p:cNvPr>
          <p:cNvSpPr txBox="1"/>
          <p:nvPr/>
        </p:nvSpPr>
        <p:spPr>
          <a:xfrm>
            <a:off x="8112224" y="2196081"/>
            <a:ext cx="3600400" cy="4131900"/>
          </a:xfrm>
          <a:prstGeom prst="rect">
            <a:avLst/>
          </a:prstGeom>
          <a:noFill/>
        </p:spPr>
        <p:txBody>
          <a:bodyPr wrap="square">
            <a:spAutoFit/>
          </a:bodyPr>
          <a:lstStyle/>
          <a:p>
            <a:r>
              <a:rPr lang="en-GB" sz="1050" b="0" dirty="0" err="1">
                <a:solidFill>
                  <a:srgbClr val="000000"/>
                </a:solidFill>
                <a:effectLst/>
                <a:latin typeface="Consolas" panose="020B0609020204030204" pitchFamily="49" charset="0"/>
              </a:rPr>
              <a:t>extracted_object</a:t>
            </a:r>
            <a:r>
              <a:rPr lang="en-GB" sz="1050" b="0" dirty="0">
                <a:solidFill>
                  <a:srgbClr val="000000"/>
                </a:solidFill>
                <a:effectLst/>
                <a:latin typeface="Consolas" panose="020B0609020204030204" pitchFamily="49" charset="0"/>
              </a:rPr>
              <a:t>:</a:t>
            </a:r>
          </a:p>
          <a:p>
            <a:r>
              <a:rPr lang="en-GB" sz="1050" b="0" dirty="0">
                <a:solidFill>
                  <a:srgbClr val="002060"/>
                </a:solidFill>
                <a:effectLst/>
                <a:latin typeface="Consolas" panose="020B0609020204030204" pitchFamily="49" charset="0"/>
              </a:rPr>
              <a:t>  id: 6afd49fe-b14f-45c4-80f0-454d7fe1235b</a:t>
            </a:r>
          </a:p>
          <a:p>
            <a:r>
              <a:rPr lang="en-GB" sz="1050" b="0" dirty="0">
                <a:solidFill>
                  <a:srgbClr val="002060"/>
                </a:solidFill>
                <a:effectLst/>
                <a:latin typeface="Consolas" panose="020B0609020204030204" pitchFamily="49" charset="0"/>
              </a:rPr>
              <a:t>  label: Malonyl-CoA decarboxylase deficiency (also known as malonic aciduria, MAD)</a:t>
            </a:r>
          </a:p>
          <a:p>
            <a:r>
              <a:rPr lang="en-GB" sz="1050" b="0" dirty="0">
                <a:solidFill>
                  <a:srgbClr val="002060"/>
                </a:solidFill>
                <a:effectLst/>
                <a:latin typeface="Consolas" panose="020B0609020204030204" pitchFamily="49" charset="0"/>
              </a:rPr>
              <a:t>  phenotypes:</a:t>
            </a:r>
          </a:p>
          <a:p>
            <a:r>
              <a:rPr lang="en-GB" sz="1050" b="0" dirty="0">
                <a:solidFill>
                  <a:srgbClr val="002060"/>
                </a:solidFill>
                <a:effectLst/>
                <a:latin typeface="Consolas" panose="020B0609020204030204" pitchFamily="49" charset="0"/>
              </a:rPr>
              <a:t>    - HP:0001249</a:t>
            </a:r>
          </a:p>
          <a:p>
            <a:r>
              <a:rPr lang="en-GB" sz="1050" b="0" dirty="0">
                <a:solidFill>
                  <a:srgbClr val="002060"/>
                </a:solidFill>
                <a:effectLst/>
                <a:latin typeface="Consolas" panose="020B0609020204030204" pitchFamily="49" charset="0"/>
              </a:rPr>
              <a:t>    - HP:0001263</a:t>
            </a:r>
          </a:p>
          <a:p>
            <a:r>
              <a:rPr lang="en-GB" sz="1050" b="0" dirty="0">
                <a:solidFill>
                  <a:srgbClr val="002060"/>
                </a:solidFill>
                <a:effectLst/>
                <a:latin typeface="Consolas" panose="020B0609020204030204" pitchFamily="49" charset="0"/>
              </a:rPr>
              <a:t>    - HP:0001252</a:t>
            </a:r>
          </a:p>
          <a:p>
            <a:r>
              <a:rPr lang="en-GB" sz="1050" b="0" dirty="0">
                <a:solidFill>
                  <a:srgbClr val="002060"/>
                </a:solidFill>
                <a:effectLst/>
                <a:latin typeface="Consolas" panose="020B0609020204030204" pitchFamily="49" charset="0"/>
              </a:rPr>
              <a:t>    - Metabolic decompensation episodes</a:t>
            </a:r>
          </a:p>
          <a:p>
            <a:r>
              <a:rPr lang="en-GB" sz="1050" b="0" dirty="0">
                <a:solidFill>
                  <a:srgbClr val="002060"/>
                </a:solidFill>
                <a:effectLst/>
                <a:latin typeface="Consolas" panose="020B0609020204030204" pitchFamily="49" charset="0"/>
              </a:rPr>
              <a:t>    - HP:0001250</a:t>
            </a:r>
          </a:p>
          <a:p>
            <a:r>
              <a:rPr lang="en-GB" sz="1050" b="0" dirty="0">
                <a:solidFill>
                  <a:srgbClr val="002060"/>
                </a:solidFill>
                <a:effectLst/>
                <a:latin typeface="Consolas" panose="020B0609020204030204" pitchFamily="49" charset="0"/>
              </a:rPr>
              <a:t>    - HP:0001638</a:t>
            </a:r>
          </a:p>
          <a:p>
            <a:r>
              <a:rPr lang="en-GB" sz="1050" b="0" dirty="0">
                <a:solidFill>
                  <a:srgbClr val="002060"/>
                </a:solidFill>
                <a:effectLst/>
                <a:latin typeface="Consolas" panose="020B0609020204030204" pitchFamily="49" charset="0"/>
              </a:rPr>
              <a:t>    - HP:0001324</a:t>
            </a:r>
          </a:p>
          <a:p>
            <a:r>
              <a:rPr lang="en-GB" sz="1050" b="0" dirty="0" err="1">
                <a:solidFill>
                  <a:srgbClr val="000000"/>
                </a:solidFill>
                <a:effectLst/>
                <a:latin typeface="Consolas" panose="020B0609020204030204" pitchFamily="49" charset="0"/>
              </a:rPr>
              <a:t>named_entities</a:t>
            </a:r>
            <a:r>
              <a:rPr lang="en-GB" sz="1050" b="0" dirty="0">
                <a:solidFill>
                  <a:srgbClr val="000000"/>
                </a:solidFill>
                <a:effectLst/>
                <a:latin typeface="Consolas" panose="020B0609020204030204" pitchFamily="49" charset="0"/>
              </a:rPr>
              <a:t>:</a:t>
            </a:r>
          </a:p>
          <a:p>
            <a:r>
              <a:rPr lang="en-GB" sz="1050" b="0" dirty="0">
                <a:solidFill>
                  <a:srgbClr val="002060"/>
                </a:solidFill>
                <a:effectLst/>
                <a:latin typeface="Consolas" panose="020B0609020204030204" pitchFamily="49" charset="0"/>
              </a:rPr>
              <a:t>  - id: HP:0001249</a:t>
            </a:r>
          </a:p>
          <a:p>
            <a:r>
              <a:rPr lang="en-GB" sz="1050" b="0" dirty="0">
                <a:solidFill>
                  <a:srgbClr val="002060"/>
                </a:solidFill>
                <a:effectLst/>
                <a:latin typeface="Consolas" panose="020B0609020204030204" pitchFamily="49" charset="0"/>
              </a:rPr>
              <a:t>    label: Intellectual disability</a:t>
            </a:r>
          </a:p>
          <a:p>
            <a:r>
              <a:rPr lang="en-GB" sz="1050" b="0" dirty="0">
                <a:solidFill>
                  <a:srgbClr val="002060"/>
                </a:solidFill>
                <a:effectLst/>
                <a:latin typeface="Consolas" panose="020B0609020204030204" pitchFamily="49" charset="0"/>
              </a:rPr>
              <a:t>  - id: HP:0001263</a:t>
            </a:r>
          </a:p>
          <a:p>
            <a:r>
              <a:rPr lang="en-GB" sz="1050" b="0" dirty="0">
                <a:solidFill>
                  <a:srgbClr val="002060"/>
                </a:solidFill>
                <a:effectLst/>
                <a:latin typeface="Consolas" panose="020B0609020204030204" pitchFamily="49" charset="0"/>
              </a:rPr>
              <a:t>    label: Developmental delay</a:t>
            </a:r>
          </a:p>
          <a:p>
            <a:r>
              <a:rPr lang="en-GB" sz="1050" b="0" dirty="0">
                <a:solidFill>
                  <a:srgbClr val="002060"/>
                </a:solidFill>
                <a:effectLst/>
                <a:latin typeface="Consolas" panose="020B0609020204030204" pitchFamily="49" charset="0"/>
              </a:rPr>
              <a:t>  - id: HP:0001252</a:t>
            </a:r>
          </a:p>
          <a:p>
            <a:r>
              <a:rPr lang="en-GB" sz="1050" b="0" dirty="0">
                <a:solidFill>
                  <a:srgbClr val="002060"/>
                </a:solidFill>
                <a:effectLst/>
                <a:latin typeface="Consolas" panose="020B0609020204030204" pitchFamily="49" charset="0"/>
              </a:rPr>
              <a:t>    label: Hypotonia</a:t>
            </a:r>
          </a:p>
          <a:p>
            <a:r>
              <a:rPr lang="en-GB" sz="1050" b="0" dirty="0">
                <a:solidFill>
                  <a:srgbClr val="002060"/>
                </a:solidFill>
                <a:effectLst/>
                <a:latin typeface="Consolas" panose="020B0609020204030204" pitchFamily="49" charset="0"/>
              </a:rPr>
              <a:t>  - id: HP:0001250</a:t>
            </a:r>
          </a:p>
          <a:p>
            <a:r>
              <a:rPr lang="en-GB" sz="1050" b="0" dirty="0">
                <a:solidFill>
                  <a:srgbClr val="002060"/>
                </a:solidFill>
                <a:effectLst/>
                <a:latin typeface="Consolas" panose="020B0609020204030204" pitchFamily="49" charset="0"/>
              </a:rPr>
              <a:t>    label: Seizures</a:t>
            </a:r>
          </a:p>
          <a:p>
            <a:r>
              <a:rPr lang="en-GB" sz="1050" b="0" dirty="0">
                <a:solidFill>
                  <a:srgbClr val="002060"/>
                </a:solidFill>
                <a:effectLst/>
                <a:latin typeface="Consolas" panose="020B0609020204030204" pitchFamily="49" charset="0"/>
              </a:rPr>
              <a:t>  - id: HP:0001638</a:t>
            </a:r>
          </a:p>
          <a:p>
            <a:r>
              <a:rPr lang="en-GB" sz="1050" b="0" dirty="0">
                <a:solidFill>
                  <a:srgbClr val="002060"/>
                </a:solidFill>
                <a:effectLst/>
                <a:latin typeface="Consolas" panose="020B0609020204030204" pitchFamily="49" charset="0"/>
              </a:rPr>
              <a:t>    label: Cardiomyopathy</a:t>
            </a:r>
          </a:p>
          <a:p>
            <a:r>
              <a:rPr lang="en-GB" sz="1050" b="0" dirty="0">
                <a:solidFill>
                  <a:srgbClr val="002060"/>
                </a:solidFill>
                <a:effectLst/>
                <a:latin typeface="Consolas" panose="020B0609020204030204" pitchFamily="49" charset="0"/>
              </a:rPr>
              <a:t>  - id: HP:0001324</a:t>
            </a:r>
          </a:p>
          <a:p>
            <a:r>
              <a:rPr lang="en-GB" sz="1050" b="0" dirty="0">
                <a:solidFill>
                  <a:srgbClr val="002060"/>
                </a:solidFill>
                <a:effectLst/>
                <a:latin typeface="Consolas" panose="020B0609020204030204" pitchFamily="49" charset="0"/>
              </a:rPr>
              <a:t>    label: Muscle weakness</a:t>
            </a:r>
          </a:p>
        </p:txBody>
      </p:sp>
      <p:cxnSp>
        <p:nvCxnSpPr>
          <p:cNvPr id="11" name="Straight Arrow Connector 10">
            <a:extLst>
              <a:ext uri="{FF2B5EF4-FFF2-40B4-BE49-F238E27FC236}">
                <a16:creationId xmlns:a16="http://schemas.microsoft.com/office/drawing/2014/main" id="{0B924594-C4AF-70F0-4543-6005A5584BC6}"/>
              </a:ext>
            </a:extLst>
          </p:cNvPr>
          <p:cNvCxnSpPr/>
          <p:nvPr/>
        </p:nvCxnSpPr>
        <p:spPr>
          <a:xfrm>
            <a:off x="6528048" y="4149080"/>
            <a:ext cx="1296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168FA0-6258-CA30-B6B0-15FA651168BD}"/>
              </a:ext>
            </a:extLst>
          </p:cNvPr>
          <p:cNvSpPr txBox="1"/>
          <p:nvPr/>
        </p:nvSpPr>
        <p:spPr>
          <a:xfrm>
            <a:off x="185210" y="1816460"/>
            <a:ext cx="3501280" cy="369332"/>
          </a:xfrm>
          <a:prstGeom prst="rect">
            <a:avLst/>
          </a:prstGeom>
          <a:noFill/>
        </p:spPr>
        <p:txBody>
          <a:bodyPr wrap="none" rtlCol="0">
            <a:spAutoFit/>
          </a:bodyPr>
          <a:lstStyle/>
          <a:p>
            <a:r>
              <a:rPr lang="en-GB" dirty="0"/>
              <a:t>MLYCD </a:t>
            </a:r>
            <a:r>
              <a:rPr lang="en-GB" dirty="0">
                <a:sym typeface="Wingdings" panose="05000000000000000000" pitchFamily="2" charset="2"/>
              </a:rPr>
              <a:t> human phenotypes</a:t>
            </a:r>
            <a:endParaRPr lang="en-GB" dirty="0"/>
          </a:p>
        </p:txBody>
      </p:sp>
    </p:spTree>
    <p:extLst>
      <p:ext uri="{BB962C8B-B14F-4D97-AF65-F5344CB8AC3E}">
        <p14:creationId xmlns:p14="http://schemas.microsoft.com/office/powerpoint/2010/main" val="345462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A2D02-8626-CB69-6670-B2CCFC8EA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D8D25-A8D9-B2A7-4F96-1C90926ACF92}"/>
              </a:ext>
            </a:extLst>
          </p:cNvPr>
          <p:cNvSpPr>
            <a:spLocks noGrp="1"/>
          </p:cNvSpPr>
          <p:nvPr>
            <p:ph type="title"/>
          </p:nvPr>
        </p:nvSpPr>
        <p:spPr/>
        <p:txBody>
          <a:bodyPr/>
          <a:lstStyle/>
          <a:p>
            <a:r>
              <a:rPr lang="en-GB" b="1" dirty="0">
                <a:solidFill>
                  <a:schemeClr val="tx1"/>
                </a:solidFill>
              </a:rPr>
              <a:t>Your tasks:</a:t>
            </a:r>
          </a:p>
        </p:txBody>
      </p:sp>
      <p:sp>
        <p:nvSpPr>
          <p:cNvPr id="3" name="Text Placeholder 2">
            <a:extLst>
              <a:ext uri="{FF2B5EF4-FFF2-40B4-BE49-F238E27FC236}">
                <a16:creationId xmlns:a16="http://schemas.microsoft.com/office/drawing/2014/main" id="{6D735DB9-79F4-7842-F70E-88601D02EF59}"/>
              </a:ext>
            </a:extLst>
          </p:cNvPr>
          <p:cNvSpPr>
            <a:spLocks noGrp="1"/>
          </p:cNvSpPr>
          <p:nvPr>
            <p:ph type="body" sz="quarter" idx="10"/>
          </p:nvPr>
        </p:nvSpPr>
        <p:spPr>
          <a:xfrm>
            <a:off x="623393" y="1844825"/>
            <a:ext cx="9505055" cy="4770663"/>
          </a:xfrm>
        </p:spPr>
        <p:txBody>
          <a:bodyPr/>
          <a:lstStyle/>
          <a:p>
            <a:pPr marL="457200" indent="-457200">
              <a:buAutoNum type="arabicParenR"/>
            </a:pPr>
            <a:r>
              <a:rPr lang="en-GB" dirty="0">
                <a:solidFill>
                  <a:schemeClr val="tx1"/>
                </a:solidFill>
              </a:rPr>
              <a:t>Walk through first notebook to setup </a:t>
            </a:r>
            <a:r>
              <a:rPr lang="en-GB" dirty="0" err="1">
                <a:solidFill>
                  <a:schemeClr val="tx1"/>
                </a:solidFill>
              </a:rPr>
              <a:t>OntoGPT</a:t>
            </a:r>
            <a:r>
              <a:rPr lang="en-GB" dirty="0">
                <a:solidFill>
                  <a:schemeClr val="tx1"/>
                </a:solidFill>
              </a:rPr>
              <a:t>, </a:t>
            </a:r>
            <a:r>
              <a:rPr lang="en-GB" dirty="0" err="1">
                <a:solidFill>
                  <a:schemeClr val="tx1"/>
                </a:solidFill>
              </a:rPr>
              <a:t>Ollama</a:t>
            </a:r>
            <a:r>
              <a:rPr lang="en-GB" dirty="0">
                <a:solidFill>
                  <a:schemeClr val="tx1"/>
                </a:solidFill>
              </a:rPr>
              <a:t>, etc and extract/structure a simple abstract and a publication</a:t>
            </a:r>
          </a:p>
          <a:p>
            <a:pPr marL="1257300" lvl="2" indent="-457200"/>
            <a:endParaRPr lang="en-GB" dirty="0">
              <a:solidFill>
                <a:schemeClr val="tx1"/>
              </a:solidFill>
            </a:endParaRPr>
          </a:p>
          <a:p>
            <a:pPr marL="0" indent="0">
              <a:buNone/>
            </a:pPr>
            <a:r>
              <a:rPr lang="en-GB" dirty="0">
                <a:solidFill>
                  <a:schemeClr val="tx1"/>
                </a:solidFill>
              </a:rPr>
              <a:t>2) Use this knowledge to structure a folder of clinical records in txt format</a:t>
            </a:r>
          </a:p>
        </p:txBody>
      </p:sp>
      <p:pic>
        <p:nvPicPr>
          <p:cNvPr id="1026" name="Picture 2">
            <a:extLst>
              <a:ext uri="{FF2B5EF4-FFF2-40B4-BE49-F238E27FC236}">
                <a16:creationId xmlns:a16="http://schemas.microsoft.com/office/drawing/2014/main" id="{8A8D502C-93C6-8A6E-8A72-499699CF4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832" y="3789040"/>
            <a:ext cx="2708920" cy="270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598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C43B6-EEEF-D184-88C2-C32E101D33B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121AC39-BB76-1251-5AD8-D302F23DC4CF}"/>
              </a:ext>
            </a:extLst>
          </p:cNvPr>
          <p:cNvSpPr>
            <a:spLocks noGrp="1"/>
          </p:cNvSpPr>
          <p:nvPr>
            <p:ph type="title"/>
          </p:nvPr>
        </p:nvSpPr>
        <p:spPr/>
        <p:txBody>
          <a:bodyPr/>
          <a:lstStyle/>
          <a:p>
            <a:r>
              <a:rPr lang="en-US" dirty="0"/>
              <a:t>Structuring and </a:t>
            </a:r>
            <a:r>
              <a:rPr lang="en-GB" dirty="0"/>
              <a:t>harmonising</a:t>
            </a:r>
            <a:r>
              <a:rPr lang="en-US" dirty="0"/>
              <a:t> clinical data</a:t>
            </a:r>
            <a:br>
              <a:rPr lang="en-US" dirty="0"/>
            </a:br>
            <a:r>
              <a:rPr lang="en-US" sz="2000" dirty="0">
                <a:solidFill>
                  <a:srgbClr val="3C5560"/>
                </a:solidFill>
              </a:rPr>
              <a:t>Using LLMs + NER to structure data</a:t>
            </a:r>
            <a:endParaRPr lang="en-US" sz="2000" dirty="0"/>
          </a:p>
        </p:txBody>
      </p:sp>
      <p:sp>
        <p:nvSpPr>
          <p:cNvPr id="8" name="Text Placeholder 7">
            <a:extLst>
              <a:ext uri="{FF2B5EF4-FFF2-40B4-BE49-F238E27FC236}">
                <a16:creationId xmlns:a16="http://schemas.microsoft.com/office/drawing/2014/main" id="{B7DC0B3B-B328-7C52-59F7-7225F75CA1B4}"/>
              </a:ext>
            </a:extLst>
          </p:cNvPr>
          <p:cNvSpPr>
            <a:spLocks noGrp="1"/>
          </p:cNvSpPr>
          <p:nvPr>
            <p:ph type="body" sz="quarter" idx="10"/>
          </p:nvPr>
        </p:nvSpPr>
        <p:spPr>
          <a:xfrm>
            <a:off x="623393" y="1844825"/>
            <a:ext cx="7200799" cy="4393059"/>
          </a:xfrm>
        </p:spPr>
        <p:txBody>
          <a:bodyPr/>
          <a:lstStyle/>
          <a:p>
            <a:r>
              <a:rPr lang="en-US" dirty="0" err="1"/>
              <a:t>ChatGPT</a:t>
            </a:r>
            <a:r>
              <a:rPr lang="en-US" dirty="0"/>
              <a:t> can be used to correct typos and expand shortened words</a:t>
            </a:r>
          </a:p>
          <a:p>
            <a:pPr marL="400050"/>
            <a:r>
              <a:rPr lang="en-US" dirty="0" err="1"/>
              <a:t>BioPortal</a:t>
            </a:r>
            <a:r>
              <a:rPr lang="en-US" dirty="0"/>
              <a:t> API can be used to match terms to ontologies</a:t>
            </a:r>
          </a:p>
          <a:p>
            <a:pPr marL="800100" lvl="1"/>
            <a:r>
              <a:rPr lang="en-US" dirty="0"/>
              <a:t>Once matched, additional synonyms and classes can be extracted</a:t>
            </a:r>
          </a:p>
          <a:p>
            <a:pPr marL="2114550" lvl="4"/>
            <a:r>
              <a:rPr lang="en-US" dirty="0"/>
              <a:t>E.g. </a:t>
            </a:r>
            <a:r>
              <a:rPr lang="en-US" dirty="0">
                <a:sym typeface="Wingdings" pitchFamily="2" charset="2"/>
              </a:rPr>
              <a:t></a:t>
            </a:r>
            <a:endParaRPr lang="en-US" dirty="0"/>
          </a:p>
          <a:p>
            <a:pPr marL="800100" lvl="1"/>
            <a:endParaRPr lang="en-US" dirty="0"/>
          </a:p>
          <a:p>
            <a:pPr marL="400050"/>
            <a:r>
              <a:rPr lang="en-US" dirty="0"/>
              <a:t>A combination of </a:t>
            </a:r>
            <a:r>
              <a:rPr lang="en-US" dirty="0" err="1"/>
              <a:t>ChatGPT</a:t>
            </a:r>
            <a:r>
              <a:rPr lang="en-US" dirty="0"/>
              <a:t> and matching to ontologies can be used to </a:t>
            </a:r>
            <a:r>
              <a:rPr lang="en-GB" dirty="0"/>
              <a:t>maximise</a:t>
            </a:r>
            <a:r>
              <a:rPr lang="en-US" dirty="0"/>
              <a:t> data extraction process</a:t>
            </a:r>
          </a:p>
          <a:p>
            <a:pPr marL="57150" indent="0">
              <a:buNone/>
            </a:pPr>
            <a:endParaRPr lang="en-US" dirty="0"/>
          </a:p>
          <a:p>
            <a:pPr marL="57150" indent="0">
              <a:buNone/>
            </a:pPr>
            <a:endParaRPr lang="en-US" dirty="0"/>
          </a:p>
          <a:p>
            <a:pPr marL="457200" lvl="1" indent="0">
              <a:buNone/>
            </a:pPr>
            <a:endParaRPr lang="en-US" dirty="0"/>
          </a:p>
        </p:txBody>
      </p:sp>
      <p:pic>
        <p:nvPicPr>
          <p:cNvPr id="2" name="Picture 1">
            <a:extLst>
              <a:ext uri="{FF2B5EF4-FFF2-40B4-BE49-F238E27FC236}">
                <a16:creationId xmlns:a16="http://schemas.microsoft.com/office/drawing/2014/main" id="{F0A4CD90-CD67-32EC-6535-AFA903ED12AA}"/>
              </a:ext>
            </a:extLst>
          </p:cNvPr>
          <p:cNvPicPr>
            <a:picLocks noChangeAspect="1"/>
          </p:cNvPicPr>
          <p:nvPr/>
        </p:nvPicPr>
        <p:blipFill>
          <a:blip r:embed="rId2"/>
          <a:stretch>
            <a:fillRect/>
          </a:stretch>
        </p:blipFill>
        <p:spPr>
          <a:xfrm>
            <a:off x="7813840" y="1609666"/>
            <a:ext cx="4356254" cy="4688159"/>
          </a:xfrm>
          <a:prstGeom prst="rect">
            <a:avLst/>
          </a:prstGeom>
        </p:spPr>
      </p:pic>
      <p:sp>
        <p:nvSpPr>
          <p:cNvPr id="3" name="Rectangle 2">
            <a:extLst>
              <a:ext uri="{FF2B5EF4-FFF2-40B4-BE49-F238E27FC236}">
                <a16:creationId xmlns:a16="http://schemas.microsoft.com/office/drawing/2014/main" id="{A3F95F64-B742-4852-191D-B443E639D8C2}"/>
              </a:ext>
            </a:extLst>
          </p:cNvPr>
          <p:cNvSpPr/>
          <p:nvPr/>
        </p:nvSpPr>
        <p:spPr>
          <a:xfrm>
            <a:off x="-240704" y="-243408"/>
            <a:ext cx="12961440" cy="71014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4759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644B-72DA-510B-F8E1-42347652945C}"/>
              </a:ext>
            </a:extLst>
          </p:cNvPr>
          <p:cNvSpPr>
            <a:spLocks noGrp="1"/>
          </p:cNvSpPr>
          <p:nvPr>
            <p:ph type="title"/>
          </p:nvPr>
        </p:nvSpPr>
        <p:spPr/>
        <p:txBody>
          <a:bodyPr/>
          <a:lstStyle/>
          <a:p>
            <a:r>
              <a:rPr lang="en-GB" b="1" dirty="0">
                <a:solidFill>
                  <a:schemeClr val="tx1"/>
                </a:solidFill>
              </a:rPr>
              <a:t>Data quality is very important</a:t>
            </a:r>
            <a:br>
              <a:rPr lang="en-GB" b="1" dirty="0">
                <a:solidFill>
                  <a:schemeClr val="tx1"/>
                </a:solidFill>
              </a:rPr>
            </a:br>
            <a:endParaRPr lang="en-GB" b="1" dirty="0">
              <a:solidFill>
                <a:schemeClr val="tx1"/>
              </a:solidFill>
            </a:endParaRPr>
          </a:p>
        </p:txBody>
      </p:sp>
      <p:sp>
        <p:nvSpPr>
          <p:cNvPr id="3" name="Text Placeholder 2">
            <a:extLst>
              <a:ext uri="{FF2B5EF4-FFF2-40B4-BE49-F238E27FC236}">
                <a16:creationId xmlns:a16="http://schemas.microsoft.com/office/drawing/2014/main" id="{0A71F332-89E9-029A-69C3-37EB8162C4F8}"/>
              </a:ext>
            </a:extLst>
          </p:cNvPr>
          <p:cNvSpPr>
            <a:spLocks noGrp="1"/>
          </p:cNvSpPr>
          <p:nvPr>
            <p:ph type="body" sz="quarter" idx="10"/>
          </p:nvPr>
        </p:nvSpPr>
        <p:spPr>
          <a:xfrm>
            <a:off x="623393" y="1844825"/>
            <a:ext cx="5112567" cy="4393059"/>
          </a:xfrm>
        </p:spPr>
        <p:txBody>
          <a:bodyPr/>
          <a:lstStyle/>
          <a:p>
            <a:r>
              <a:rPr lang="en-GB" dirty="0"/>
              <a:t>Having high quality data in health care research is critical</a:t>
            </a:r>
          </a:p>
        </p:txBody>
      </p:sp>
      <p:pic>
        <p:nvPicPr>
          <p:cNvPr id="7" name="Picture 6" descr="A diagram of a pyramid&#10;&#10;Description automatically generated">
            <a:extLst>
              <a:ext uri="{FF2B5EF4-FFF2-40B4-BE49-F238E27FC236}">
                <a16:creationId xmlns:a16="http://schemas.microsoft.com/office/drawing/2014/main" id="{D6735B2A-3934-0211-F1CF-CF2ADE41E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8781" y="1963958"/>
            <a:ext cx="6309271" cy="3312367"/>
          </a:xfrm>
          <a:prstGeom prst="rect">
            <a:avLst/>
          </a:prstGeom>
        </p:spPr>
      </p:pic>
      <p:pic>
        <p:nvPicPr>
          <p:cNvPr id="9" name="Picture 8" descr="A diagram of data on a black background&#10;&#10;Description automatically generated">
            <a:extLst>
              <a:ext uri="{FF2B5EF4-FFF2-40B4-BE49-F238E27FC236}">
                <a16:creationId xmlns:a16="http://schemas.microsoft.com/office/drawing/2014/main" id="{D0C68485-DECD-601F-6234-92BEB4267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51" y="1460772"/>
            <a:ext cx="5608217" cy="4703666"/>
          </a:xfrm>
          <a:prstGeom prst="rect">
            <a:avLst/>
          </a:prstGeom>
        </p:spPr>
      </p:pic>
      <p:sp>
        <p:nvSpPr>
          <p:cNvPr id="10" name="TextBox 9">
            <a:extLst>
              <a:ext uri="{FF2B5EF4-FFF2-40B4-BE49-F238E27FC236}">
                <a16:creationId xmlns:a16="http://schemas.microsoft.com/office/drawing/2014/main" id="{DDDD7A2B-B41B-D8B1-4C5C-DF6866255605}"/>
              </a:ext>
            </a:extLst>
          </p:cNvPr>
          <p:cNvSpPr txBox="1"/>
          <p:nvPr/>
        </p:nvSpPr>
        <p:spPr>
          <a:xfrm>
            <a:off x="-44916" y="6597352"/>
            <a:ext cx="5852884" cy="253916"/>
          </a:xfrm>
          <a:prstGeom prst="rect">
            <a:avLst/>
          </a:prstGeom>
          <a:noFill/>
        </p:spPr>
        <p:txBody>
          <a:bodyPr wrap="none" rtlCol="0">
            <a:spAutoFit/>
          </a:bodyPr>
          <a:lstStyle/>
          <a:p>
            <a:r>
              <a:rPr lang="en-GB" sz="1050" dirty="0"/>
              <a:t>https://www.lifebit.ai/blog/what-is-health-data-standardisation-and-why-is-it-important</a:t>
            </a:r>
          </a:p>
        </p:txBody>
      </p:sp>
      <p:pic>
        <p:nvPicPr>
          <p:cNvPr id="5" name="Picture 4" descr="A pyramid made of plastic cups&#10;&#10;Description automatically generated">
            <a:extLst>
              <a:ext uri="{FF2B5EF4-FFF2-40B4-BE49-F238E27FC236}">
                <a16:creationId xmlns:a16="http://schemas.microsoft.com/office/drawing/2014/main" id="{52332983-85BD-7A70-4E26-F3BC9C6A7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992" y="1639380"/>
            <a:ext cx="6071263" cy="4320480"/>
          </a:xfrm>
          <a:prstGeom prst="rect">
            <a:avLst/>
          </a:prstGeom>
        </p:spPr>
      </p:pic>
    </p:spTree>
    <p:extLst>
      <p:ext uri="{BB962C8B-B14F-4D97-AF65-F5344CB8AC3E}">
        <p14:creationId xmlns:p14="http://schemas.microsoft.com/office/powerpoint/2010/main" val="326498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41FA-4496-675F-8E2A-DF08D8A7821B}"/>
              </a:ext>
            </a:extLst>
          </p:cNvPr>
          <p:cNvSpPr>
            <a:spLocks noGrp="1"/>
          </p:cNvSpPr>
          <p:nvPr>
            <p:ph type="title"/>
          </p:nvPr>
        </p:nvSpPr>
        <p:spPr/>
        <p:txBody>
          <a:bodyPr/>
          <a:lstStyle/>
          <a:p>
            <a:r>
              <a:rPr lang="en-GB" b="1" dirty="0">
                <a:solidFill>
                  <a:schemeClr val="tx1"/>
                </a:solidFill>
              </a:rPr>
              <a:t>What is standardised data?</a:t>
            </a:r>
            <a:br>
              <a:rPr lang="en-GB" b="1" dirty="0">
                <a:solidFill>
                  <a:schemeClr val="tx1"/>
                </a:solidFill>
              </a:rPr>
            </a:br>
            <a:endParaRPr lang="en-GB" b="1" dirty="0">
              <a:solidFill>
                <a:schemeClr val="tx1"/>
              </a:solidFill>
            </a:endParaRPr>
          </a:p>
        </p:txBody>
      </p:sp>
      <p:sp>
        <p:nvSpPr>
          <p:cNvPr id="3" name="Text Placeholder 2">
            <a:extLst>
              <a:ext uri="{FF2B5EF4-FFF2-40B4-BE49-F238E27FC236}">
                <a16:creationId xmlns:a16="http://schemas.microsoft.com/office/drawing/2014/main" id="{4EE43E18-F233-5A12-2A49-1D5408F8CC34}"/>
              </a:ext>
            </a:extLst>
          </p:cNvPr>
          <p:cNvSpPr>
            <a:spLocks noGrp="1"/>
          </p:cNvSpPr>
          <p:nvPr>
            <p:ph type="body" sz="quarter" idx="10"/>
          </p:nvPr>
        </p:nvSpPr>
        <p:spPr/>
        <p:txBody>
          <a:bodyPr/>
          <a:lstStyle/>
          <a:p>
            <a:endParaRPr lang="en-GB"/>
          </a:p>
        </p:txBody>
      </p:sp>
      <p:pic>
        <p:nvPicPr>
          <p:cNvPr id="5" name="Picture 4" descr="A room with white shelves with books on it&#10;&#10;Description automatically generated">
            <a:extLst>
              <a:ext uri="{FF2B5EF4-FFF2-40B4-BE49-F238E27FC236}">
                <a16:creationId xmlns:a16="http://schemas.microsoft.com/office/drawing/2014/main" id="{163114A9-459A-9002-FCD9-C35CDE647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1746896"/>
            <a:ext cx="8112224" cy="3144957"/>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92BBA104-10D1-D5F9-3B4F-E0AB5ECD9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120" y="5348920"/>
            <a:ext cx="2547739" cy="750783"/>
          </a:xfrm>
          <a:prstGeom prst="rect">
            <a:avLst/>
          </a:prstGeom>
        </p:spPr>
      </p:pic>
      <p:pic>
        <p:nvPicPr>
          <p:cNvPr id="11" name="Picture 10" descr="A close-up of a logo&#10;&#10;Description automatically generated">
            <a:extLst>
              <a:ext uri="{FF2B5EF4-FFF2-40B4-BE49-F238E27FC236}">
                <a16:creationId xmlns:a16="http://schemas.microsoft.com/office/drawing/2014/main" id="{F8DB2720-6314-7448-BA3E-002C7978B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084" y="5427865"/>
            <a:ext cx="2340099" cy="592895"/>
          </a:xfrm>
          <a:prstGeom prst="rect">
            <a:avLst/>
          </a:prstGeom>
        </p:spPr>
      </p:pic>
      <p:pic>
        <p:nvPicPr>
          <p:cNvPr id="13" name="Picture 12" descr="A logo with a tree and text&#10;&#10;Description automatically generated">
            <a:extLst>
              <a:ext uri="{FF2B5EF4-FFF2-40B4-BE49-F238E27FC236}">
                <a16:creationId xmlns:a16="http://schemas.microsoft.com/office/drawing/2014/main" id="{27BAA45C-9E0C-3988-A265-C36AA47405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7888" y="5261323"/>
            <a:ext cx="693043" cy="824250"/>
          </a:xfrm>
          <a:prstGeom prst="rect">
            <a:avLst/>
          </a:prstGeom>
        </p:spPr>
      </p:pic>
      <p:pic>
        <p:nvPicPr>
          <p:cNvPr id="15" name="Picture 14" descr="A black and white logo&#10;&#10;Description automatically generated">
            <a:extLst>
              <a:ext uri="{FF2B5EF4-FFF2-40B4-BE49-F238E27FC236}">
                <a16:creationId xmlns:a16="http://schemas.microsoft.com/office/drawing/2014/main" id="{07096834-27E6-6F83-92F8-FC8B9B23E4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2329" y="5433250"/>
            <a:ext cx="1544563" cy="589819"/>
          </a:xfrm>
          <a:prstGeom prst="rect">
            <a:avLst/>
          </a:prstGeom>
        </p:spPr>
      </p:pic>
      <p:pic>
        <p:nvPicPr>
          <p:cNvPr id="17" name="Picture 16" descr="A shelf full of books&#10;&#10;Description automatically generated">
            <a:extLst>
              <a:ext uri="{FF2B5EF4-FFF2-40B4-BE49-F238E27FC236}">
                <a16:creationId xmlns:a16="http://schemas.microsoft.com/office/drawing/2014/main" id="{2F0E7496-39A2-6520-FEBF-965FDAC4FC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2104" y="2826237"/>
            <a:ext cx="2232248" cy="2026109"/>
          </a:xfrm>
          <a:prstGeom prst="rect">
            <a:avLst/>
          </a:prstGeom>
        </p:spPr>
      </p:pic>
      <p:pic>
        <p:nvPicPr>
          <p:cNvPr id="18" name="Picture 17" descr="A large stack of books&#10;&#10;Description automatically generated">
            <a:extLst>
              <a:ext uri="{FF2B5EF4-FFF2-40B4-BE49-F238E27FC236}">
                <a16:creationId xmlns:a16="http://schemas.microsoft.com/office/drawing/2014/main" id="{FE5AAE17-68A6-F2FE-D69B-F9D0071CEB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3977" y="1478870"/>
            <a:ext cx="8340253" cy="5124968"/>
          </a:xfrm>
          <a:prstGeom prst="rect">
            <a:avLst/>
          </a:prstGeom>
        </p:spPr>
      </p:pic>
      <p:pic>
        <p:nvPicPr>
          <p:cNvPr id="6" name="Picture 5" descr="A pile of books on the ground&#10;&#10;Description automatically generated">
            <a:extLst>
              <a:ext uri="{FF2B5EF4-FFF2-40B4-BE49-F238E27FC236}">
                <a16:creationId xmlns:a16="http://schemas.microsoft.com/office/drawing/2014/main" id="{C45630C3-054D-AC3A-E742-DC998FF9E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1066" y="1478870"/>
            <a:ext cx="8266076" cy="5124968"/>
          </a:xfrm>
          <a:prstGeom prst="rect">
            <a:avLst/>
          </a:prstGeom>
        </p:spPr>
      </p:pic>
      <p:grpSp>
        <p:nvGrpSpPr>
          <p:cNvPr id="14" name="Group 13">
            <a:extLst>
              <a:ext uri="{FF2B5EF4-FFF2-40B4-BE49-F238E27FC236}">
                <a16:creationId xmlns:a16="http://schemas.microsoft.com/office/drawing/2014/main" id="{AF058167-7BA5-28DF-5DD2-98CC94B1FF61}"/>
              </a:ext>
            </a:extLst>
          </p:cNvPr>
          <p:cNvGrpSpPr/>
          <p:nvPr/>
        </p:nvGrpSpPr>
        <p:grpSpPr>
          <a:xfrm>
            <a:off x="1919536" y="1307470"/>
            <a:ext cx="9671139" cy="5550530"/>
            <a:chOff x="1981708" y="1340768"/>
            <a:chExt cx="9201504" cy="5124968"/>
          </a:xfrm>
        </p:grpSpPr>
        <p:sp>
          <p:nvSpPr>
            <p:cNvPr id="7" name="Rectangle 6">
              <a:extLst>
                <a:ext uri="{FF2B5EF4-FFF2-40B4-BE49-F238E27FC236}">
                  <a16:creationId xmlns:a16="http://schemas.microsoft.com/office/drawing/2014/main" id="{EB4C01C0-CCF8-457B-4DAA-6F997DB77161}"/>
                </a:ext>
              </a:extLst>
            </p:cNvPr>
            <p:cNvSpPr/>
            <p:nvPr/>
          </p:nvSpPr>
          <p:spPr>
            <a:xfrm>
              <a:off x="1981708" y="1340768"/>
              <a:ext cx="2685151" cy="51249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398B9FD-948B-091D-8713-FD3C14EAFAD9}"/>
                </a:ext>
              </a:extLst>
            </p:cNvPr>
            <p:cNvSpPr/>
            <p:nvPr/>
          </p:nvSpPr>
          <p:spPr>
            <a:xfrm>
              <a:off x="4656516" y="1340768"/>
              <a:ext cx="5591268" cy="12683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FF25ED-B2EA-7F7B-6D19-CFF04B354440}"/>
                </a:ext>
              </a:extLst>
            </p:cNvPr>
            <p:cNvSpPr/>
            <p:nvPr/>
          </p:nvSpPr>
          <p:spPr>
            <a:xfrm>
              <a:off x="4666859" y="3205118"/>
              <a:ext cx="5591268" cy="3260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20358E50-AFE1-D531-C078-04CF2AF6E547}"/>
                </a:ext>
              </a:extLst>
            </p:cNvPr>
            <p:cNvSpPr/>
            <p:nvPr/>
          </p:nvSpPr>
          <p:spPr>
            <a:xfrm>
              <a:off x="5591944" y="2208982"/>
              <a:ext cx="5591268" cy="3260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6768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C43B6-EEEF-D184-88C2-C32E101D33B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121AC39-BB76-1251-5AD8-D302F23DC4CF}"/>
              </a:ext>
            </a:extLst>
          </p:cNvPr>
          <p:cNvSpPr>
            <a:spLocks noGrp="1"/>
          </p:cNvSpPr>
          <p:nvPr>
            <p:ph type="title"/>
          </p:nvPr>
        </p:nvSpPr>
        <p:spPr/>
        <p:txBody>
          <a:bodyPr/>
          <a:lstStyle/>
          <a:p>
            <a:r>
              <a:rPr lang="en-GB" b="1" dirty="0">
                <a:solidFill>
                  <a:schemeClr val="tx1"/>
                </a:solidFill>
              </a:rPr>
              <a:t>Data </a:t>
            </a:r>
            <a:r>
              <a:rPr lang="en-GB" b="1" dirty="0" err="1">
                <a:solidFill>
                  <a:schemeClr val="tx1"/>
                </a:solidFill>
              </a:rPr>
              <a:t>FAIRification</a:t>
            </a:r>
            <a:br>
              <a:rPr lang="en-US" b="1" dirty="0">
                <a:solidFill>
                  <a:schemeClr val="tx1"/>
                </a:solidFill>
              </a:rPr>
            </a:br>
            <a:r>
              <a:rPr lang="en-US" sz="2000" b="1" dirty="0">
                <a:solidFill>
                  <a:schemeClr val="tx1"/>
                </a:solidFill>
              </a:rPr>
              <a:t>Why do we care?</a:t>
            </a:r>
          </a:p>
        </p:txBody>
      </p:sp>
      <p:sp>
        <p:nvSpPr>
          <p:cNvPr id="8" name="Text Placeholder 7">
            <a:extLst>
              <a:ext uri="{FF2B5EF4-FFF2-40B4-BE49-F238E27FC236}">
                <a16:creationId xmlns:a16="http://schemas.microsoft.com/office/drawing/2014/main" id="{B7DC0B3B-B328-7C52-59F7-7225F75CA1B4}"/>
              </a:ext>
            </a:extLst>
          </p:cNvPr>
          <p:cNvSpPr>
            <a:spLocks noGrp="1"/>
          </p:cNvSpPr>
          <p:nvPr>
            <p:ph type="body" sz="quarter" idx="10"/>
          </p:nvPr>
        </p:nvSpPr>
        <p:spPr>
          <a:xfrm>
            <a:off x="623393" y="1844825"/>
            <a:ext cx="8837303" cy="4393059"/>
          </a:xfrm>
        </p:spPr>
        <p:txBody>
          <a:bodyPr/>
          <a:lstStyle/>
          <a:p>
            <a:pPr marL="0" indent="0">
              <a:buNone/>
            </a:pPr>
            <a:r>
              <a:rPr lang="en-US" dirty="0">
                <a:solidFill>
                  <a:schemeClr val="tx1"/>
                </a:solidFill>
              </a:rPr>
              <a:t>Not having FAIR data slows research and increases costs </a:t>
            </a:r>
          </a:p>
          <a:p>
            <a:r>
              <a:rPr lang="en-GB" dirty="0">
                <a:solidFill>
                  <a:schemeClr val="tx1"/>
                </a:solidFill>
              </a:rPr>
              <a:t>Structuring/standardising data would allow for faster and more research output</a:t>
            </a:r>
          </a:p>
          <a:p>
            <a:r>
              <a:rPr lang="en-US" dirty="0">
                <a:solidFill>
                  <a:schemeClr val="tx1"/>
                </a:solidFill>
              </a:rPr>
              <a:t>Not having FAIR data costs the European economy ~£9-22 billion per year</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57150" indent="0">
              <a:buNone/>
            </a:pPr>
            <a:endParaRPr lang="en-US" dirty="0">
              <a:solidFill>
                <a:schemeClr val="tx1"/>
              </a:solidFill>
            </a:endParaRPr>
          </a:p>
          <a:p>
            <a:pPr marL="457200" lvl="1" indent="0">
              <a:buNone/>
            </a:pPr>
            <a:endParaRPr lang="en-US" dirty="0">
              <a:solidFill>
                <a:schemeClr val="tx1"/>
              </a:solidFill>
            </a:endParaRPr>
          </a:p>
        </p:txBody>
      </p:sp>
      <p:pic>
        <p:nvPicPr>
          <p:cNvPr id="24" name="Picture 23" descr="A black background with text and icons&#10;&#10;Description automatically generated">
            <a:extLst>
              <a:ext uri="{FF2B5EF4-FFF2-40B4-BE49-F238E27FC236}">
                <a16:creationId xmlns:a16="http://schemas.microsoft.com/office/drawing/2014/main" id="{51097E31-2DF8-D2B5-A8EA-BC2C4A4BAF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5690" y="1628800"/>
            <a:ext cx="2697069" cy="2849447"/>
          </a:xfrm>
          <a:prstGeom prst="rect">
            <a:avLst/>
          </a:prstGeom>
        </p:spPr>
      </p:pic>
      <p:pic>
        <p:nvPicPr>
          <p:cNvPr id="5" name="Picture 4" descr="A piggy bank with a pound coin&#10;&#10;Description automatically generated">
            <a:extLst>
              <a:ext uri="{FF2B5EF4-FFF2-40B4-BE49-F238E27FC236}">
                <a16:creationId xmlns:a16="http://schemas.microsoft.com/office/drawing/2014/main" id="{5A29175C-65AE-81AA-44B1-EF6AC41C3E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2201"/>
          <a:stretch/>
        </p:blipFill>
        <p:spPr>
          <a:xfrm>
            <a:off x="6842176" y="3789613"/>
            <a:ext cx="2809744" cy="2664296"/>
          </a:xfrm>
          <a:prstGeom prst="rect">
            <a:avLst/>
          </a:prstGeom>
        </p:spPr>
      </p:pic>
      <p:pic>
        <p:nvPicPr>
          <p:cNvPr id="14" name="Picture 13" descr="A black and white logo&#10;&#10;Description automatically generated">
            <a:extLst>
              <a:ext uri="{FF2B5EF4-FFF2-40B4-BE49-F238E27FC236}">
                <a16:creationId xmlns:a16="http://schemas.microsoft.com/office/drawing/2014/main" id="{F94C512D-538B-E0A3-910B-99D82468547A}"/>
              </a:ext>
            </a:extLst>
          </p:cNvPr>
          <p:cNvPicPr>
            <a:picLocks noChangeAspect="1"/>
          </p:cNvPicPr>
          <p:nvPr/>
        </p:nvPicPr>
        <p:blipFill rotWithShape="1">
          <a:blip r:embed="rId5">
            <a:extLst>
              <a:ext uri="{28A0092B-C50C-407E-A947-70E740481C1C}">
                <a14:useLocalDpi xmlns:a14="http://schemas.microsoft.com/office/drawing/2010/main" val="0"/>
              </a:ext>
            </a:extLst>
          </a:blip>
          <a:srcRect l="30509" t="20601" r="30510" b="9042"/>
          <a:stretch/>
        </p:blipFill>
        <p:spPr>
          <a:xfrm>
            <a:off x="2540080" y="4149080"/>
            <a:ext cx="2270158" cy="2304828"/>
          </a:xfrm>
          <a:prstGeom prst="rect">
            <a:avLst/>
          </a:prstGeom>
        </p:spPr>
      </p:pic>
      <p:cxnSp>
        <p:nvCxnSpPr>
          <p:cNvPr id="19" name="Straight Arrow Connector 18">
            <a:extLst>
              <a:ext uri="{FF2B5EF4-FFF2-40B4-BE49-F238E27FC236}">
                <a16:creationId xmlns:a16="http://schemas.microsoft.com/office/drawing/2014/main" id="{9453DB05-E2F3-D6AE-2ABE-5EBD62A120C6}"/>
              </a:ext>
            </a:extLst>
          </p:cNvPr>
          <p:cNvCxnSpPr/>
          <p:nvPr/>
        </p:nvCxnSpPr>
        <p:spPr>
          <a:xfrm>
            <a:off x="5375920" y="5387792"/>
            <a:ext cx="1008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1825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2E2E-1F4A-CD43-E899-9BADDEECF49F}"/>
              </a:ext>
            </a:extLst>
          </p:cNvPr>
          <p:cNvSpPr>
            <a:spLocks noGrp="1"/>
          </p:cNvSpPr>
          <p:nvPr>
            <p:ph type="title"/>
          </p:nvPr>
        </p:nvSpPr>
        <p:spPr/>
        <p:txBody>
          <a:bodyPr/>
          <a:lstStyle/>
          <a:p>
            <a:r>
              <a:rPr lang="en-GB" b="1" dirty="0">
                <a:solidFill>
                  <a:schemeClr val="tx1"/>
                </a:solidFill>
              </a:rPr>
              <a:t>Two bottlenecks</a:t>
            </a:r>
            <a:br>
              <a:rPr lang="en-GB" b="1" dirty="0">
                <a:solidFill>
                  <a:schemeClr val="tx1"/>
                </a:solidFill>
              </a:rPr>
            </a:br>
            <a:endParaRPr lang="en-GB" b="1" dirty="0">
              <a:solidFill>
                <a:schemeClr val="tx1"/>
              </a:solidFill>
            </a:endParaRPr>
          </a:p>
        </p:txBody>
      </p:sp>
      <p:sp>
        <p:nvSpPr>
          <p:cNvPr id="3" name="Text Placeholder 2">
            <a:extLst>
              <a:ext uri="{FF2B5EF4-FFF2-40B4-BE49-F238E27FC236}">
                <a16:creationId xmlns:a16="http://schemas.microsoft.com/office/drawing/2014/main" id="{97E8B34C-BE17-8CBB-8905-8156A162260A}"/>
              </a:ext>
            </a:extLst>
          </p:cNvPr>
          <p:cNvSpPr>
            <a:spLocks noGrp="1"/>
          </p:cNvSpPr>
          <p:nvPr>
            <p:ph type="body" sz="quarter" idx="10"/>
          </p:nvPr>
        </p:nvSpPr>
        <p:spPr>
          <a:xfrm>
            <a:off x="623393" y="1844825"/>
            <a:ext cx="5356151" cy="4770663"/>
          </a:xfrm>
        </p:spPr>
        <p:txBody>
          <a:bodyPr/>
          <a:lstStyle/>
          <a:p>
            <a:pPr marL="457200" indent="-457200">
              <a:buAutoNum type="arabicParenR"/>
            </a:pPr>
            <a:r>
              <a:rPr lang="en-GB" dirty="0">
                <a:solidFill>
                  <a:schemeClr val="tx1"/>
                </a:solidFill>
              </a:rPr>
              <a:t>Raw Data </a:t>
            </a:r>
            <a:r>
              <a:rPr lang="en-GB" dirty="0">
                <a:solidFill>
                  <a:schemeClr val="tx1"/>
                </a:solidFill>
                <a:sym typeface="Wingdings" panose="05000000000000000000" pitchFamily="2" charset="2"/>
              </a:rPr>
              <a:t> Qualitative T</a:t>
            </a:r>
            <a:r>
              <a:rPr lang="en-GB" dirty="0">
                <a:solidFill>
                  <a:schemeClr val="tx1"/>
                </a:solidFill>
              </a:rPr>
              <a:t>ext</a:t>
            </a:r>
          </a:p>
          <a:p>
            <a:pPr marL="857250" lvl="1" indent="-457200"/>
            <a:r>
              <a:rPr lang="en-GB" dirty="0">
                <a:solidFill>
                  <a:schemeClr val="tx1"/>
                </a:solidFill>
              </a:rPr>
              <a:t>Multimodal images: </a:t>
            </a:r>
          </a:p>
          <a:p>
            <a:pPr marL="1257300" lvl="2" indent="-457200"/>
            <a:r>
              <a:rPr lang="en-GB" dirty="0" err="1">
                <a:solidFill>
                  <a:schemeClr val="tx1"/>
                </a:solidFill>
              </a:rPr>
              <a:t>Xrays</a:t>
            </a:r>
            <a:r>
              <a:rPr lang="en-GB" dirty="0">
                <a:solidFill>
                  <a:schemeClr val="tx1"/>
                </a:solidFill>
              </a:rPr>
              <a:t>, histology slides, MRI, CT, US, etc</a:t>
            </a:r>
          </a:p>
          <a:p>
            <a:pPr marL="857250" lvl="1" indent="-457200"/>
            <a:r>
              <a:rPr lang="en-GB" dirty="0">
                <a:solidFill>
                  <a:schemeClr val="tx1"/>
                </a:solidFill>
              </a:rPr>
              <a:t>Very computationally intensive</a:t>
            </a:r>
          </a:p>
          <a:p>
            <a:pPr marL="1257300" lvl="2" indent="-457200"/>
            <a:endParaRPr lang="en-GB" dirty="0">
              <a:solidFill>
                <a:schemeClr val="tx1"/>
              </a:solidFill>
            </a:endParaRPr>
          </a:p>
          <a:p>
            <a:pPr marL="0" indent="0">
              <a:buNone/>
            </a:pPr>
            <a:r>
              <a:rPr lang="en-GB" dirty="0">
                <a:solidFill>
                  <a:schemeClr val="tx1"/>
                </a:solidFill>
              </a:rPr>
              <a:t>2) Text </a:t>
            </a:r>
            <a:r>
              <a:rPr lang="en-GB" dirty="0">
                <a:solidFill>
                  <a:schemeClr val="tx1"/>
                </a:solidFill>
                <a:sym typeface="Wingdings" panose="05000000000000000000" pitchFamily="2" charset="2"/>
              </a:rPr>
              <a:t> Structured d</a:t>
            </a:r>
            <a:r>
              <a:rPr lang="en-GB" dirty="0">
                <a:solidFill>
                  <a:schemeClr val="tx1"/>
                </a:solidFill>
              </a:rPr>
              <a:t>atabase</a:t>
            </a:r>
          </a:p>
          <a:p>
            <a:pPr lvl="1"/>
            <a:r>
              <a:rPr lang="en-GB" dirty="0">
                <a:solidFill>
                  <a:schemeClr val="tx1"/>
                </a:solidFill>
              </a:rPr>
              <a:t>Currently a big bottleneck at this step</a:t>
            </a:r>
          </a:p>
          <a:p>
            <a:pPr marL="0" indent="0">
              <a:buNone/>
            </a:pPr>
            <a:endParaRPr lang="en-GB" dirty="0">
              <a:solidFill>
                <a:schemeClr val="tx1"/>
              </a:solidFill>
            </a:endParaRPr>
          </a:p>
        </p:txBody>
      </p:sp>
      <p:pic>
        <p:nvPicPr>
          <p:cNvPr id="6" name="Picture 5" descr="A x-ray of a person's chest&#10;&#10;Description automatically generated">
            <a:extLst>
              <a:ext uri="{FF2B5EF4-FFF2-40B4-BE49-F238E27FC236}">
                <a16:creationId xmlns:a16="http://schemas.microsoft.com/office/drawing/2014/main" id="{60649DC1-FABB-9354-B89F-A3D02C8C95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2554" y="1035802"/>
            <a:ext cx="1087870" cy="1179964"/>
          </a:xfrm>
          <a:prstGeom prst="rect">
            <a:avLst/>
          </a:prstGeom>
        </p:spPr>
      </p:pic>
      <p:pic>
        <p:nvPicPr>
          <p:cNvPr id="9" name="Picture 8" descr="A comparison of the normal and the normal tissue&#10;&#10;Description automatically generated with medium confidence">
            <a:extLst>
              <a:ext uri="{FF2B5EF4-FFF2-40B4-BE49-F238E27FC236}">
                <a16:creationId xmlns:a16="http://schemas.microsoft.com/office/drawing/2014/main" id="{7F887E9D-EB30-F4E6-08DE-642E0E3A1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561"/>
          <a:stretch/>
        </p:blipFill>
        <p:spPr>
          <a:xfrm>
            <a:off x="7142767" y="950365"/>
            <a:ext cx="1362364" cy="1350838"/>
          </a:xfrm>
          <a:prstGeom prst="rect">
            <a:avLst/>
          </a:prstGeom>
        </p:spPr>
      </p:pic>
      <p:pic>
        <p:nvPicPr>
          <p:cNvPr id="13" name="Picture 12" descr="A close-up of a scan&#10;&#10;Description automatically generated">
            <a:extLst>
              <a:ext uri="{FF2B5EF4-FFF2-40B4-BE49-F238E27FC236}">
                <a16:creationId xmlns:a16="http://schemas.microsoft.com/office/drawing/2014/main" id="{B65BD33F-8B24-58D2-536A-5D7EF03E145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728"/>
          <a:stretch/>
        </p:blipFill>
        <p:spPr>
          <a:xfrm>
            <a:off x="8929588" y="1099078"/>
            <a:ext cx="1161476" cy="1053412"/>
          </a:xfrm>
          <a:prstGeom prst="rect">
            <a:avLst/>
          </a:prstGeom>
        </p:spPr>
      </p:pic>
      <p:pic>
        <p:nvPicPr>
          <p:cNvPr id="15" name="Picture 14" descr="A close-up of an ultrasound&#10;&#10;Description automatically generated">
            <a:extLst>
              <a:ext uri="{FF2B5EF4-FFF2-40B4-BE49-F238E27FC236}">
                <a16:creationId xmlns:a16="http://schemas.microsoft.com/office/drawing/2014/main" id="{214D2B46-C85C-9193-A991-2FDC752EF4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1576" y="995785"/>
            <a:ext cx="1244364" cy="1193690"/>
          </a:xfrm>
          <a:prstGeom prst="rect">
            <a:avLst/>
          </a:prstGeom>
        </p:spPr>
      </p:pic>
      <p:pic>
        <p:nvPicPr>
          <p:cNvPr id="17" name="Graphic 16" descr="Document with solid fill">
            <a:extLst>
              <a:ext uri="{FF2B5EF4-FFF2-40B4-BE49-F238E27FC236}">
                <a16:creationId xmlns:a16="http://schemas.microsoft.com/office/drawing/2014/main" id="{3A766305-5ACF-E53C-F2AD-52CE7F3717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7984" y="3573016"/>
            <a:ext cx="914400" cy="914400"/>
          </a:xfrm>
          <a:prstGeom prst="rect">
            <a:avLst/>
          </a:prstGeom>
        </p:spPr>
      </p:pic>
      <p:pic>
        <p:nvPicPr>
          <p:cNvPr id="19" name="Graphic 18" descr="Database with solid fill">
            <a:extLst>
              <a:ext uri="{FF2B5EF4-FFF2-40B4-BE49-F238E27FC236}">
                <a16:creationId xmlns:a16="http://schemas.microsoft.com/office/drawing/2014/main" id="{C9FED5DA-F7A1-3FEA-7463-93C359E28D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95926" y="5229200"/>
            <a:ext cx="914400" cy="914400"/>
          </a:xfrm>
          <a:prstGeom prst="rect">
            <a:avLst/>
          </a:prstGeom>
        </p:spPr>
      </p:pic>
      <p:cxnSp>
        <p:nvCxnSpPr>
          <p:cNvPr id="21" name="Straight Arrow Connector 20">
            <a:extLst>
              <a:ext uri="{FF2B5EF4-FFF2-40B4-BE49-F238E27FC236}">
                <a16:creationId xmlns:a16="http://schemas.microsoft.com/office/drawing/2014/main" id="{662AA115-401F-216D-9B4B-B4A0AC972E69}"/>
              </a:ext>
            </a:extLst>
          </p:cNvPr>
          <p:cNvCxnSpPr/>
          <p:nvPr/>
        </p:nvCxnSpPr>
        <p:spPr>
          <a:xfrm>
            <a:off x="6600056" y="2492896"/>
            <a:ext cx="199587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2AB308-793F-3E8A-D153-CB002E029392}"/>
              </a:ext>
            </a:extLst>
          </p:cNvPr>
          <p:cNvCxnSpPr>
            <a:cxnSpLocks/>
          </p:cNvCxnSpPr>
          <p:nvPr/>
        </p:nvCxnSpPr>
        <p:spPr>
          <a:xfrm>
            <a:off x="7865619" y="2429620"/>
            <a:ext cx="914400" cy="1042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7BAEFE2-EFFD-A062-4AF5-5F92C8C90A7B}"/>
              </a:ext>
            </a:extLst>
          </p:cNvPr>
          <p:cNvCxnSpPr>
            <a:cxnSpLocks/>
          </p:cNvCxnSpPr>
          <p:nvPr/>
        </p:nvCxnSpPr>
        <p:spPr>
          <a:xfrm flipH="1">
            <a:off x="9192344" y="2364479"/>
            <a:ext cx="216024" cy="1064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A0B6E0-51BC-019B-6B95-750B04B2CE0D}"/>
              </a:ext>
            </a:extLst>
          </p:cNvPr>
          <p:cNvCxnSpPr>
            <a:cxnSpLocks/>
          </p:cNvCxnSpPr>
          <p:nvPr/>
        </p:nvCxnSpPr>
        <p:spPr>
          <a:xfrm flipH="1">
            <a:off x="9510326" y="2332841"/>
            <a:ext cx="1823432" cy="1277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17F68D9-6879-D5F7-1FC7-BC59131D4FD0}"/>
              </a:ext>
            </a:extLst>
          </p:cNvPr>
          <p:cNvCxnSpPr/>
          <p:nvPr/>
        </p:nvCxnSpPr>
        <p:spPr>
          <a:xfrm>
            <a:off x="9053126" y="4581128"/>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82AABAC-C3A0-2133-B02E-E03FB85AE4E6}"/>
              </a:ext>
            </a:extLst>
          </p:cNvPr>
          <p:cNvSpPr txBox="1"/>
          <p:nvPr/>
        </p:nvSpPr>
        <p:spPr>
          <a:xfrm>
            <a:off x="5857191" y="2429620"/>
            <a:ext cx="3305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31F20"/>
                </a:solidFill>
                <a:effectLst/>
                <a:uLnTx/>
                <a:uFillTx/>
                <a:latin typeface="Lucida Sans"/>
                <a:ea typeface="+mn-ea"/>
                <a:cs typeface="+mn-cs"/>
              </a:rPr>
              <a:t>1</a:t>
            </a:r>
          </a:p>
        </p:txBody>
      </p:sp>
      <p:sp>
        <p:nvSpPr>
          <p:cNvPr id="35" name="TextBox 34">
            <a:extLst>
              <a:ext uri="{FF2B5EF4-FFF2-40B4-BE49-F238E27FC236}">
                <a16:creationId xmlns:a16="http://schemas.microsoft.com/office/drawing/2014/main" id="{05EEC922-9650-6824-060D-64EEB13A0940}"/>
              </a:ext>
            </a:extLst>
          </p:cNvPr>
          <p:cNvSpPr txBox="1"/>
          <p:nvPr/>
        </p:nvSpPr>
        <p:spPr>
          <a:xfrm>
            <a:off x="8614749" y="4675459"/>
            <a:ext cx="3305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31F20"/>
                </a:solidFill>
                <a:effectLst/>
                <a:uLnTx/>
                <a:uFillTx/>
                <a:latin typeface="Lucida Sans"/>
                <a:ea typeface="+mn-ea"/>
                <a:cs typeface="+mn-cs"/>
              </a:rPr>
              <a:t>2</a:t>
            </a:r>
          </a:p>
        </p:txBody>
      </p:sp>
      <p:pic>
        <p:nvPicPr>
          <p:cNvPr id="39" name="Picture 38" descr="A cartoon llama wearing glasses and a white coat looking through a microscope&#10;&#10;Description automatically generated">
            <a:extLst>
              <a:ext uri="{FF2B5EF4-FFF2-40B4-BE49-F238E27FC236}">
                <a16:creationId xmlns:a16="http://schemas.microsoft.com/office/drawing/2014/main" id="{238EEBD5-F192-F268-1FD7-4063D37C294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53407" y="5250903"/>
            <a:ext cx="914401" cy="914401"/>
          </a:xfrm>
          <a:prstGeom prst="rect">
            <a:avLst/>
          </a:prstGeom>
        </p:spPr>
      </p:pic>
      <p:cxnSp>
        <p:nvCxnSpPr>
          <p:cNvPr id="41" name="Straight Arrow Connector 40">
            <a:extLst>
              <a:ext uri="{FF2B5EF4-FFF2-40B4-BE49-F238E27FC236}">
                <a16:creationId xmlns:a16="http://schemas.microsoft.com/office/drawing/2014/main" id="{FFEF2332-DA53-3A76-1D87-0991230252B9}"/>
              </a:ext>
            </a:extLst>
          </p:cNvPr>
          <p:cNvCxnSpPr>
            <a:cxnSpLocks/>
          </p:cNvCxnSpPr>
          <p:nvPr/>
        </p:nvCxnSpPr>
        <p:spPr>
          <a:xfrm flipH="1">
            <a:off x="8322819" y="5686400"/>
            <a:ext cx="368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734D1254-8EA3-0292-7952-ED9F4AA0BFB4}"/>
              </a:ext>
            </a:extLst>
          </p:cNvPr>
          <p:cNvPicPr>
            <a:picLocks noChangeAspect="1"/>
          </p:cNvPicPr>
          <p:nvPr/>
        </p:nvPicPr>
        <p:blipFill>
          <a:blip r:embed="rId11"/>
          <a:stretch>
            <a:fillRect/>
          </a:stretch>
        </p:blipFill>
        <p:spPr>
          <a:xfrm>
            <a:off x="6239170" y="4670219"/>
            <a:ext cx="740911" cy="749143"/>
          </a:xfrm>
          <a:prstGeom prst="rect">
            <a:avLst/>
          </a:prstGeom>
        </p:spPr>
      </p:pic>
      <p:pic>
        <p:nvPicPr>
          <p:cNvPr id="50" name="Picture 49" descr="A close-up of different colored shapes&#10;&#10;Description automatically generated">
            <a:extLst>
              <a:ext uri="{FF2B5EF4-FFF2-40B4-BE49-F238E27FC236}">
                <a16:creationId xmlns:a16="http://schemas.microsoft.com/office/drawing/2014/main" id="{553EDB58-7D9C-DEE4-EDED-DC6A4E638B70}"/>
              </a:ext>
            </a:extLst>
          </p:cNvPr>
          <p:cNvPicPr>
            <a:picLocks noChangeAspect="1"/>
          </p:cNvPicPr>
          <p:nvPr/>
        </p:nvPicPr>
        <p:blipFill rotWithShape="1">
          <a:blip r:embed="rId12">
            <a:extLst>
              <a:ext uri="{28A0092B-C50C-407E-A947-70E740481C1C}">
                <a14:useLocalDpi xmlns:a14="http://schemas.microsoft.com/office/drawing/2010/main" val="0"/>
              </a:ext>
            </a:extLst>
          </a:blip>
          <a:srcRect l="5528" t="25585" r="77921" b="23169"/>
          <a:stretch/>
        </p:blipFill>
        <p:spPr>
          <a:xfrm>
            <a:off x="6255985" y="5833513"/>
            <a:ext cx="669665" cy="825202"/>
          </a:xfrm>
          <a:prstGeom prst="rect">
            <a:avLst/>
          </a:prstGeom>
        </p:spPr>
      </p:pic>
      <p:cxnSp>
        <p:nvCxnSpPr>
          <p:cNvPr id="53" name="Straight Arrow Connector 52">
            <a:extLst>
              <a:ext uri="{FF2B5EF4-FFF2-40B4-BE49-F238E27FC236}">
                <a16:creationId xmlns:a16="http://schemas.microsoft.com/office/drawing/2014/main" id="{C2636ADA-AFDC-13F6-5A0C-EE0AD0DDA9DC}"/>
              </a:ext>
            </a:extLst>
          </p:cNvPr>
          <p:cNvCxnSpPr>
            <a:cxnSpLocks/>
          </p:cNvCxnSpPr>
          <p:nvPr/>
        </p:nvCxnSpPr>
        <p:spPr>
          <a:xfrm flipH="1" flipV="1">
            <a:off x="6980081" y="5419362"/>
            <a:ext cx="314292" cy="26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7EDD94-C084-2E92-A800-EF3746A1D6BF}"/>
              </a:ext>
            </a:extLst>
          </p:cNvPr>
          <p:cNvCxnSpPr>
            <a:cxnSpLocks/>
          </p:cNvCxnSpPr>
          <p:nvPr/>
        </p:nvCxnSpPr>
        <p:spPr>
          <a:xfrm flipH="1">
            <a:off x="6980081" y="5708103"/>
            <a:ext cx="314292" cy="18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0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2E2E-1F4A-CD43-E899-9BADDEECF49F}"/>
              </a:ext>
            </a:extLst>
          </p:cNvPr>
          <p:cNvSpPr>
            <a:spLocks noGrp="1"/>
          </p:cNvSpPr>
          <p:nvPr>
            <p:ph type="title"/>
          </p:nvPr>
        </p:nvSpPr>
        <p:spPr/>
        <p:txBody>
          <a:bodyPr/>
          <a:lstStyle/>
          <a:p>
            <a:r>
              <a:rPr lang="en-GB" b="1" dirty="0">
                <a:solidFill>
                  <a:schemeClr val="tx1"/>
                </a:solidFill>
              </a:rPr>
              <a:t>Two bottlenecks</a:t>
            </a:r>
            <a:br>
              <a:rPr lang="en-GB" b="1" dirty="0">
                <a:solidFill>
                  <a:schemeClr val="tx1"/>
                </a:solidFill>
              </a:rPr>
            </a:br>
            <a:endParaRPr lang="en-GB" b="1" dirty="0">
              <a:solidFill>
                <a:schemeClr val="tx1"/>
              </a:solidFill>
            </a:endParaRPr>
          </a:p>
        </p:txBody>
      </p:sp>
      <p:sp>
        <p:nvSpPr>
          <p:cNvPr id="3" name="Text Placeholder 2">
            <a:extLst>
              <a:ext uri="{FF2B5EF4-FFF2-40B4-BE49-F238E27FC236}">
                <a16:creationId xmlns:a16="http://schemas.microsoft.com/office/drawing/2014/main" id="{97E8B34C-BE17-8CBB-8905-8156A162260A}"/>
              </a:ext>
            </a:extLst>
          </p:cNvPr>
          <p:cNvSpPr>
            <a:spLocks noGrp="1"/>
          </p:cNvSpPr>
          <p:nvPr>
            <p:ph type="body" sz="quarter" idx="10"/>
          </p:nvPr>
        </p:nvSpPr>
        <p:spPr>
          <a:xfrm>
            <a:off x="623393" y="1844825"/>
            <a:ext cx="5356151" cy="4770663"/>
          </a:xfrm>
        </p:spPr>
        <p:txBody>
          <a:bodyPr/>
          <a:lstStyle/>
          <a:p>
            <a:pPr marL="457200" indent="-457200">
              <a:buAutoNum type="arabicParenR"/>
            </a:pPr>
            <a:r>
              <a:rPr lang="en-GB" dirty="0">
                <a:solidFill>
                  <a:schemeClr val="tx1"/>
                </a:solidFill>
              </a:rPr>
              <a:t>Raw Data </a:t>
            </a:r>
            <a:r>
              <a:rPr lang="en-GB" dirty="0">
                <a:solidFill>
                  <a:schemeClr val="tx1"/>
                </a:solidFill>
                <a:sym typeface="Wingdings" panose="05000000000000000000" pitchFamily="2" charset="2"/>
              </a:rPr>
              <a:t> Qualitative T</a:t>
            </a:r>
            <a:r>
              <a:rPr lang="en-GB" dirty="0">
                <a:solidFill>
                  <a:schemeClr val="tx1"/>
                </a:solidFill>
              </a:rPr>
              <a:t>ext</a:t>
            </a:r>
          </a:p>
          <a:p>
            <a:pPr marL="857250" lvl="1" indent="-457200"/>
            <a:r>
              <a:rPr lang="en-GB" dirty="0">
                <a:solidFill>
                  <a:schemeClr val="tx1"/>
                </a:solidFill>
              </a:rPr>
              <a:t>Multimodal images: </a:t>
            </a:r>
          </a:p>
          <a:p>
            <a:pPr marL="1257300" lvl="2" indent="-457200"/>
            <a:r>
              <a:rPr lang="en-GB" dirty="0" err="1">
                <a:solidFill>
                  <a:schemeClr val="tx1"/>
                </a:solidFill>
              </a:rPr>
              <a:t>Xrays</a:t>
            </a:r>
            <a:r>
              <a:rPr lang="en-GB" dirty="0">
                <a:solidFill>
                  <a:schemeClr val="tx1"/>
                </a:solidFill>
              </a:rPr>
              <a:t>, histology slides, MRI, CT, US, etc</a:t>
            </a:r>
          </a:p>
          <a:p>
            <a:pPr marL="857250" lvl="1" indent="-457200"/>
            <a:r>
              <a:rPr lang="en-GB" dirty="0">
                <a:solidFill>
                  <a:schemeClr val="tx1"/>
                </a:solidFill>
              </a:rPr>
              <a:t>Very computationally intensive</a:t>
            </a:r>
          </a:p>
          <a:p>
            <a:pPr marL="1257300" lvl="2" indent="-457200"/>
            <a:endParaRPr lang="en-GB" dirty="0">
              <a:solidFill>
                <a:schemeClr val="tx1"/>
              </a:solidFill>
            </a:endParaRPr>
          </a:p>
          <a:p>
            <a:pPr marL="0" indent="0">
              <a:buNone/>
            </a:pPr>
            <a:r>
              <a:rPr lang="en-GB" dirty="0">
                <a:solidFill>
                  <a:schemeClr val="tx1"/>
                </a:solidFill>
              </a:rPr>
              <a:t>2) Text </a:t>
            </a:r>
            <a:r>
              <a:rPr lang="en-GB" dirty="0">
                <a:solidFill>
                  <a:schemeClr val="tx1"/>
                </a:solidFill>
                <a:sym typeface="Wingdings" panose="05000000000000000000" pitchFamily="2" charset="2"/>
              </a:rPr>
              <a:t> Structured d</a:t>
            </a:r>
            <a:r>
              <a:rPr lang="en-GB" dirty="0">
                <a:solidFill>
                  <a:schemeClr val="tx1"/>
                </a:solidFill>
              </a:rPr>
              <a:t>atabase</a:t>
            </a:r>
          </a:p>
          <a:p>
            <a:pPr lvl="1"/>
            <a:r>
              <a:rPr lang="en-GB" b="1" dirty="0">
                <a:solidFill>
                  <a:schemeClr val="tx1"/>
                </a:solidFill>
              </a:rPr>
              <a:t>LLMs are good at this step</a:t>
            </a:r>
          </a:p>
          <a:p>
            <a:pPr lvl="1"/>
            <a:r>
              <a:rPr lang="en-GB" b="1" dirty="0">
                <a:solidFill>
                  <a:schemeClr val="tx1"/>
                </a:solidFill>
              </a:rPr>
              <a:t>Can use run open source LLMs to safely run without sending sensitive data out</a:t>
            </a:r>
          </a:p>
          <a:p>
            <a:pPr marL="0" indent="0">
              <a:buNone/>
            </a:pPr>
            <a:endParaRPr lang="en-GB" dirty="0">
              <a:solidFill>
                <a:schemeClr val="tx1"/>
              </a:solidFill>
            </a:endParaRPr>
          </a:p>
          <a:p>
            <a:pPr lvl="1"/>
            <a:endParaRPr lang="en-GB" dirty="0">
              <a:solidFill>
                <a:schemeClr val="tx1"/>
              </a:solidFill>
            </a:endParaRPr>
          </a:p>
          <a:p>
            <a:pPr lvl="1"/>
            <a:endParaRPr lang="en-GB" dirty="0">
              <a:solidFill>
                <a:schemeClr val="tx1"/>
              </a:solidFill>
            </a:endParaRPr>
          </a:p>
        </p:txBody>
      </p:sp>
      <p:pic>
        <p:nvPicPr>
          <p:cNvPr id="6" name="Picture 5" descr="A x-ray of a person's chest&#10;&#10;Description automatically generated">
            <a:extLst>
              <a:ext uri="{FF2B5EF4-FFF2-40B4-BE49-F238E27FC236}">
                <a16:creationId xmlns:a16="http://schemas.microsoft.com/office/drawing/2014/main" id="{60649DC1-FABB-9354-B89F-A3D02C8C95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2554" y="1035802"/>
            <a:ext cx="1087870" cy="1179964"/>
          </a:xfrm>
          <a:prstGeom prst="rect">
            <a:avLst/>
          </a:prstGeom>
        </p:spPr>
      </p:pic>
      <p:pic>
        <p:nvPicPr>
          <p:cNvPr id="9" name="Picture 8" descr="A comparison of the normal and the normal tissue&#10;&#10;Description automatically generated with medium confidence">
            <a:extLst>
              <a:ext uri="{FF2B5EF4-FFF2-40B4-BE49-F238E27FC236}">
                <a16:creationId xmlns:a16="http://schemas.microsoft.com/office/drawing/2014/main" id="{7F887E9D-EB30-F4E6-08DE-642E0E3A1C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561"/>
          <a:stretch/>
        </p:blipFill>
        <p:spPr>
          <a:xfrm>
            <a:off x="7142767" y="950365"/>
            <a:ext cx="1362364" cy="1350838"/>
          </a:xfrm>
          <a:prstGeom prst="rect">
            <a:avLst/>
          </a:prstGeom>
        </p:spPr>
      </p:pic>
      <p:pic>
        <p:nvPicPr>
          <p:cNvPr id="13" name="Picture 12" descr="A close-up of a scan&#10;&#10;Description automatically generated">
            <a:extLst>
              <a:ext uri="{FF2B5EF4-FFF2-40B4-BE49-F238E27FC236}">
                <a16:creationId xmlns:a16="http://schemas.microsoft.com/office/drawing/2014/main" id="{B65BD33F-8B24-58D2-536A-5D7EF03E145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728"/>
          <a:stretch/>
        </p:blipFill>
        <p:spPr>
          <a:xfrm>
            <a:off x="8929588" y="1099078"/>
            <a:ext cx="1161476" cy="1053412"/>
          </a:xfrm>
          <a:prstGeom prst="rect">
            <a:avLst/>
          </a:prstGeom>
        </p:spPr>
      </p:pic>
      <p:pic>
        <p:nvPicPr>
          <p:cNvPr id="15" name="Picture 14" descr="A close-up of an ultrasound&#10;&#10;Description automatically generated">
            <a:extLst>
              <a:ext uri="{FF2B5EF4-FFF2-40B4-BE49-F238E27FC236}">
                <a16:creationId xmlns:a16="http://schemas.microsoft.com/office/drawing/2014/main" id="{214D2B46-C85C-9193-A991-2FDC752EF4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1576" y="995785"/>
            <a:ext cx="1244364" cy="1193690"/>
          </a:xfrm>
          <a:prstGeom prst="rect">
            <a:avLst/>
          </a:prstGeom>
        </p:spPr>
      </p:pic>
      <p:pic>
        <p:nvPicPr>
          <p:cNvPr id="17" name="Graphic 16" descr="Document with solid fill">
            <a:extLst>
              <a:ext uri="{FF2B5EF4-FFF2-40B4-BE49-F238E27FC236}">
                <a16:creationId xmlns:a16="http://schemas.microsoft.com/office/drawing/2014/main" id="{3A766305-5ACF-E53C-F2AD-52CE7F3717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7984" y="3573016"/>
            <a:ext cx="914400" cy="914400"/>
          </a:xfrm>
          <a:prstGeom prst="rect">
            <a:avLst/>
          </a:prstGeom>
        </p:spPr>
      </p:pic>
      <p:pic>
        <p:nvPicPr>
          <p:cNvPr id="19" name="Graphic 18" descr="Database with solid fill">
            <a:extLst>
              <a:ext uri="{FF2B5EF4-FFF2-40B4-BE49-F238E27FC236}">
                <a16:creationId xmlns:a16="http://schemas.microsoft.com/office/drawing/2014/main" id="{C9FED5DA-F7A1-3FEA-7463-93C359E28D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95926" y="5229200"/>
            <a:ext cx="914400" cy="914400"/>
          </a:xfrm>
          <a:prstGeom prst="rect">
            <a:avLst/>
          </a:prstGeom>
        </p:spPr>
      </p:pic>
      <p:cxnSp>
        <p:nvCxnSpPr>
          <p:cNvPr id="21" name="Straight Arrow Connector 20">
            <a:extLst>
              <a:ext uri="{FF2B5EF4-FFF2-40B4-BE49-F238E27FC236}">
                <a16:creationId xmlns:a16="http://schemas.microsoft.com/office/drawing/2014/main" id="{662AA115-401F-216D-9B4B-B4A0AC972E69}"/>
              </a:ext>
            </a:extLst>
          </p:cNvPr>
          <p:cNvCxnSpPr/>
          <p:nvPr/>
        </p:nvCxnSpPr>
        <p:spPr>
          <a:xfrm>
            <a:off x="6600056" y="2492896"/>
            <a:ext cx="199587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2AB308-793F-3E8A-D153-CB002E029392}"/>
              </a:ext>
            </a:extLst>
          </p:cNvPr>
          <p:cNvCxnSpPr>
            <a:cxnSpLocks/>
          </p:cNvCxnSpPr>
          <p:nvPr/>
        </p:nvCxnSpPr>
        <p:spPr>
          <a:xfrm>
            <a:off x="7865619" y="2429620"/>
            <a:ext cx="914400" cy="1042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7BAEFE2-EFFD-A062-4AF5-5F92C8C90A7B}"/>
              </a:ext>
            </a:extLst>
          </p:cNvPr>
          <p:cNvCxnSpPr>
            <a:cxnSpLocks/>
          </p:cNvCxnSpPr>
          <p:nvPr/>
        </p:nvCxnSpPr>
        <p:spPr>
          <a:xfrm flipH="1">
            <a:off x="9192344" y="2364479"/>
            <a:ext cx="216024" cy="1064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A0B6E0-51BC-019B-6B95-750B04B2CE0D}"/>
              </a:ext>
            </a:extLst>
          </p:cNvPr>
          <p:cNvCxnSpPr>
            <a:cxnSpLocks/>
          </p:cNvCxnSpPr>
          <p:nvPr/>
        </p:nvCxnSpPr>
        <p:spPr>
          <a:xfrm flipH="1">
            <a:off x="9510326" y="2332841"/>
            <a:ext cx="1823432" cy="1277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17F68D9-6879-D5F7-1FC7-BC59131D4FD0}"/>
              </a:ext>
            </a:extLst>
          </p:cNvPr>
          <p:cNvCxnSpPr/>
          <p:nvPr/>
        </p:nvCxnSpPr>
        <p:spPr>
          <a:xfrm>
            <a:off x="9053126" y="4581128"/>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82AABAC-C3A0-2133-B02E-E03FB85AE4E6}"/>
              </a:ext>
            </a:extLst>
          </p:cNvPr>
          <p:cNvSpPr txBox="1"/>
          <p:nvPr/>
        </p:nvSpPr>
        <p:spPr>
          <a:xfrm>
            <a:off x="5857191" y="2429620"/>
            <a:ext cx="3305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31F20"/>
                </a:solidFill>
                <a:effectLst/>
                <a:uLnTx/>
                <a:uFillTx/>
                <a:latin typeface="Lucida Sans"/>
                <a:ea typeface="+mn-ea"/>
                <a:cs typeface="+mn-cs"/>
              </a:rPr>
              <a:t>1</a:t>
            </a:r>
          </a:p>
        </p:txBody>
      </p:sp>
      <p:sp>
        <p:nvSpPr>
          <p:cNvPr id="35" name="TextBox 34">
            <a:extLst>
              <a:ext uri="{FF2B5EF4-FFF2-40B4-BE49-F238E27FC236}">
                <a16:creationId xmlns:a16="http://schemas.microsoft.com/office/drawing/2014/main" id="{05EEC922-9650-6824-060D-64EEB13A0940}"/>
              </a:ext>
            </a:extLst>
          </p:cNvPr>
          <p:cNvSpPr txBox="1"/>
          <p:nvPr/>
        </p:nvSpPr>
        <p:spPr>
          <a:xfrm>
            <a:off x="8614749" y="4675459"/>
            <a:ext cx="3305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31F20"/>
                </a:solidFill>
                <a:effectLst/>
                <a:uLnTx/>
                <a:uFillTx/>
                <a:latin typeface="Lucida Sans"/>
                <a:ea typeface="+mn-ea"/>
                <a:cs typeface="+mn-cs"/>
              </a:rPr>
              <a:t>2</a:t>
            </a:r>
          </a:p>
        </p:txBody>
      </p:sp>
      <p:pic>
        <p:nvPicPr>
          <p:cNvPr id="39" name="Picture 38" descr="A cartoon llama wearing glasses and a white coat looking through a microscope&#10;&#10;Description automatically generated">
            <a:extLst>
              <a:ext uri="{FF2B5EF4-FFF2-40B4-BE49-F238E27FC236}">
                <a16:creationId xmlns:a16="http://schemas.microsoft.com/office/drawing/2014/main" id="{238EEBD5-F192-F268-1FD7-4063D37C294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53407" y="5250903"/>
            <a:ext cx="914401" cy="914401"/>
          </a:xfrm>
          <a:prstGeom prst="rect">
            <a:avLst/>
          </a:prstGeom>
        </p:spPr>
      </p:pic>
      <p:cxnSp>
        <p:nvCxnSpPr>
          <p:cNvPr id="41" name="Straight Arrow Connector 40">
            <a:extLst>
              <a:ext uri="{FF2B5EF4-FFF2-40B4-BE49-F238E27FC236}">
                <a16:creationId xmlns:a16="http://schemas.microsoft.com/office/drawing/2014/main" id="{FFEF2332-DA53-3A76-1D87-0991230252B9}"/>
              </a:ext>
            </a:extLst>
          </p:cNvPr>
          <p:cNvCxnSpPr>
            <a:cxnSpLocks/>
          </p:cNvCxnSpPr>
          <p:nvPr/>
        </p:nvCxnSpPr>
        <p:spPr>
          <a:xfrm flipH="1">
            <a:off x="8322819" y="5686400"/>
            <a:ext cx="368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734D1254-8EA3-0292-7952-ED9F4AA0BFB4}"/>
              </a:ext>
            </a:extLst>
          </p:cNvPr>
          <p:cNvPicPr>
            <a:picLocks noChangeAspect="1"/>
          </p:cNvPicPr>
          <p:nvPr/>
        </p:nvPicPr>
        <p:blipFill>
          <a:blip r:embed="rId11"/>
          <a:stretch>
            <a:fillRect/>
          </a:stretch>
        </p:blipFill>
        <p:spPr>
          <a:xfrm>
            <a:off x="6239170" y="4670219"/>
            <a:ext cx="740911" cy="749143"/>
          </a:xfrm>
          <a:prstGeom prst="rect">
            <a:avLst/>
          </a:prstGeom>
        </p:spPr>
      </p:pic>
      <p:pic>
        <p:nvPicPr>
          <p:cNvPr id="50" name="Picture 49" descr="A close-up of different colored shapes&#10;&#10;Description automatically generated">
            <a:extLst>
              <a:ext uri="{FF2B5EF4-FFF2-40B4-BE49-F238E27FC236}">
                <a16:creationId xmlns:a16="http://schemas.microsoft.com/office/drawing/2014/main" id="{553EDB58-7D9C-DEE4-EDED-DC6A4E638B70}"/>
              </a:ext>
            </a:extLst>
          </p:cNvPr>
          <p:cNvPicPr>
            <a:picLocks noChangeAspect="1"/>
          </p:cNvPicPr>
          <p:nvPr/>
        </p:nvPicPr>
        <p:blipFill rotWithShape="1">
          <a:blip r:embed="rId12">
            <a:extLst>
              <a:ext uri="{28A0092B-C50C-407E-A947-70E740481C1C}">
                <a14:useLocalDpi xmlns:a14="http://schemas.microsoft.com/office/drawing/2010/main" val="0"/>
              </a:ext>
            </a:extLst>
          </a:blip>
          <a:srcRect l="5528" t="25585" r="77921" b="23169"/>
          <a:stretch/>
        </p:blipFill>
        <p:spPr>
          <a:xfrm>
            <a:off x="6255985" y="5833513"/>
            <a:ext cx="669665" cy="825202"/>
          </a:xfrm>
          <a:prstGeom prst="rect">
            <a:avLst/>
          </a:prstGeom>
        </p:spPr>
      </p:pic>
      <p:cxnSp>
        <p:nvCxnSpPr>
          <p:cNvPr id="53" name="Straight Arrow Connector 52">
            <a:extLst>
              <a:ext uri="{FF2B5EF4-FFF2-40B4-BE49-F238E27FC236}">
                <a16:creationId xmlns:a16="http://schemas.microsoft.com/office/drawing/2014/main" id="{C2636ADA-AFDC-13F6-5A0C-EE0AD0DDA9DC}"/>
              </a:ext>
            </a:extLst>
          </p:cNvPr>
          <p:cNvCxnSpPr>
            <a:cxnSpLocks/>
          </p:cNvCxnSpPr>
          <p:nvPr/>
        </p:nvCxnSpPr>
        <p:spPr>
          <a:xfrm flipH="1" flipV="1">
            <a:off x="6980081" y="5419362"/>
            <a:ext cx="314292" cy="26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7EDD94-C084-2E92-A800-EF3746A1D6BF}"/>
              </a:ext>
            </a:extLst>
          </p:cNvPr>
          <p:cNvCxnSpPr>
            <a:cxnSpLocks/>
          </p:cNvCxnSpPr>
          <p:nvPr/>
        </p:nvCxnSpPr>
        <p:spPr>
          <a:xfrm flipH="1">
            <a:off x="6980081" y="5708103"/>
            <a:ext cx="314292" cy="18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9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9CC66-A74C-5BA2-85F8-9DCBDC774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6D25456-DEDB-FC39-D913-FACA7F1EDD72}"/>
              </a:ext>
            </a:extLst>
          </p:cNvPr>
          <p:cNvSpPr txBox="1"/>
          <p:nvPr/>
        </p:nvSpPr>
        <p:spPr>
          <a:xfrm>
            <a:off x="338705" y="370537"/>
            <a:ext cx="11661951" cy="2616101"/>
          </a:xfrm>
          <a:prstGeom prst="rect">
            <a:avLst/>
          </a:prstGeom>
          <a:noFill/>
        </p:spPr>
        <p:txBody>
          <a:bodyPr wrap="square">
            <a:spAutoFit/>
          </a:bodyPr>
          <a:lstStyle/>
          <a:p>
            <a:r>
              <a:rPr lang="en-GB" sz="2800" b="1" dirty="0"/>
              <a:t>Using large language models (LLMs) to structure medical records</a:t>
            </a:r>
          </a:p>
          <a:p>
            <a:endParaRPr lang="en-GB" b="1" dirty="0"/>
          </a:p>
          <a:p>
            <a:pPr marL="228600" indent="-228600">
              <a:buFont typeface="Arial" panose="020B0604020202020204" pitchFamily="34" charset="0"/>
              <a:buChar char="•"/>
            </a:pPr>
            <a:r>
              <a:rPr lang="en-GB" dirty="0"/>
              <a:t>Hospitals produce ~50 petabytes of data, 97% are unused</a:t>
            </a:r>
          </a:p>
          <a:p>
            <a:pPr marL="228600" indent="-228600">
              <a:buFont typeface="Arial" panose="020B0604020202020204" pitchFamily="34" charset="0"/>
              <a:buChar char="•"/>
            </a:pPr>
            <a:r>
              <a:rPr lang="en-GB" dirty="0"/>
              <a:t>Rich (research) data are trapped inside (unstructured) electronic patient records medical records</a:t>
            </a:r>
          </a:p>
          <a:p>
            <a:pPr marL="228600" indent="-228600">
              <a:buFont typeface="Arial" panose="020B0604020202020204" pitchFamily="34" charset="0"/>
              <a:buChar char="•"/>
            </a:pPr>
            <a:r>
              <a:rPr lang="en-GB" dirty="0"/>
              <a:t>Extracting </a:t>
            </a:r>
            <a:r>
              <a:rPr lang="en-US" dirty="0"/>
              <a:t> and structuring these data has enormous value…for research</a:t>
            </a:r>
            <a:endParaRPr lang="en-GB" dirty="0"/>
          </a:p>
          <a:p>
            <a:pPr marL="685800" lvl="1" indent="-228600">
              <a:buFont typeface="Arial" panose="020B0604020202020204" pitchFamily="34" charset="0"/>
              <a:buChar char="•"/>
            </a:pPr>
            <a:endParaRPr lang="en-GB" dirty="0"/>
          </a:p>
          <a:p>
            <a:pPr marL="685800" lvl="1" indent="-228600">
              <a:buFont typeface="Arial" panose="020B0604020202020204" pitchFamily="34" charset="0"/>
              <a:buChar char="•"/>
            </a:pPr>
            <a:endParaRPr lang="en-GB" dirty="0"/>
          </a:p>
        </p:txBody>
      </p:sp>
      <p:grpSp>
        <p:nvGrpSpPr>
          <p:cNvPr id="2" name="Group 1">
            <a:extLst>
              <a:ext uri="{FF2B5EF4-FFF2-40B4-BE49-F238E27FC236}">
                <a16:creationId xmlns:a16="http://schemas.microsoft.com/office/drawing/2014/main" id="{9329F510-3829-978E-6FA2-2C684DE17A12}"/>
              </a:ext>
            </a:extLst>
          </p:cNvPr>
          <p:cNvGrpSpPr/>
          <p:nvPr/>
        </p:nvGrpSpPr>
        <p:grpSpPr>
          <a:xfrm>
            <a:off x="304798" y="2788612"/>
            <a:ext cx="11416937" cy="3232676"/>
            <a:chOff x="0" y="1584569"/>
            <a:chExt cx="12192000" cy="3695225"/>
          </a:xfrm>
        </p:grpSpPr>
        <p:pic>
          <p:nvPicPr>
            <p:cNvPr id="3" name="Picture 2">
              <a:extLst>
                <a:ext uri="{FF2B5EF4-FFF2-40B4-BE49-F238E27FC236}">
                  <a16:creationId xmlns:a16="http://schemas.microsoft.com/office/drawing/2014/main" id="{75315A87-A450-E520-6B0A-E2540311FE95}"/>
                </a:ext>
              </a:extLst>
            </p:cNvPr>
            <p:cNvPicPr>
              <a:picLocks noChangeAspect="1"/>
            </p:cNvPicPr>
            <p:nvPr/>
          </p:nvPicPr>
          <p:blipFill>
            <a:blip r:embed="rId3"/>
            <a:stretch>
              <a:fillRect/>
            </a:stretch>
          </p:blipFill>
          <p:spPr>
            <a:xfrm>
              <a:off x="0" y="1584569"/>
              <a:ext cx="12192000" cy="3688861"/>
            </a:xfrm>
            <a:prstGeom prst="rect">
              <a:avLst/>
            </a:prstGeom>
          </p:spPr>
        </p:pic>
        <p:sp>
          <p:nvSpPr>
            <p:cNvPr id="4" name="Rectangle 3">
              <a:extLst>
                <a:ext uri="{FF2B5EF4-FFF2-40B4-BE49-F238E27FC236}">
                  <a16:creationId xmlns:a16="http://schemas.microsoft.com/office/drawing/2014/main" id="{529812C7-D705-9E23-BAFC-8F1CC4EFE56C}"/>
                </a:ext>
              </a:extLst>
            </p:cNvPr>
            <p:cNvSpPr/>
            <p:nvPr/>
          </p:nvSpPr>
          <p:spPr>
            <a:xfrm>
              <a:off x="3778933" y="3698340"/>
              <a:ext cx="1701485" cy="4851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ED4A788-A619-806C-B746-9DF83401696A}"/>
                </a:ext>
              </a:extLst>
            </p:cNvPr>
            <p:cNvSpPr/>
            <p:nvPr/>
          </p:nvSpPr>
          <p:spPr>
            <a:xfrm>
              <a:off x="3778932" y="4794602"/>
              <a:ext cx="1701485" cy="4851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AC2674E4-594F-8A19-4822-F26B893051F4}"/>
              </a:ext>
            </a:extLst>
          </p:cNvPr>
          <p:cNvGrpSpPr/>
          <p:nvPr/>
        </p:nvGrpSpPr>
        <p:grpSpPr>
          <a:xfrm>
            <a:off x="2021937" y="4643423"/>
            <a:ext cx="2889697" cy="1844040"/>
            <a:chOff x="1551053" y="3902104"/>
            <a:chExt cx="3550605" cy="2392680"/>
          </a:xfrm>
        </p:grpSpPr>
        <p:pic>
          <p:nvPicPr>
            <p:cNvPr id="8" name="Picture 7">
              <a:extLst>
                <a:ext uri="{FF2B5EF4-FFF2-40B4-BE49-F238E27FC236}">
                  <a16:creationId xmlns:a16="http://schemas.microsoft.com/office/drawing/2014/main" id="{9EE82AEC-EB5D-76F7-6528-E6E006A324ED}"/>
                </a:ext>
              </a:extLst>
            </p:cNvPr>
            <p:cNvPicPr>
              <a:picLocks noChangeAspect="1"/>
            </p:cNvPicPr>
            <p:nvPr/>
          </p:nvPicPr>
          <p:blipFill>
            <a:blip r:embed="rId4"/>
            <a:stretch>
              <a:fillRect/>
            </a:stretch>
          </p:blipFill>
          <p:spPr>
            <a:xfrm>
              <a:off x="1551053" y="3902104"/>
              <a:ext cx="2103683" cy="1319671"/>
            </a:xfrm>
            <a:prstGeom prst="rect">
              <a:avLst/>
            </a:prstGeom>
          </p:spPr>
        </p:pic>
        <p:pic>
          <p:nvPicPr>
            <p:cNvPr id="10" name="Picture 9">
              <a:extLst>
                <a:ext uri="{FF2B5EF4-FFF2-40B4-BE49-F238E27FC236}">
                  <a16:creationId xmlns:a16="http://schemas.microsoft.com/office/drawing/2014/main" id="{95539ACE-4314-EDB8-0361-C6F93C846BE4}"/>
                </a:ext>
              </a:extLst>
            </p:cNvPr>
            <p:cNvPicPr>
              <a:picLocks noChangeAspect="1"/>
            </p:cNvPicPr>
            <p:nvPr/>
          </p:nvPicPr>
          <p:blipFill>
            <a:blip r:embed="rId5"/>
            <a:stretch>
              <a:fillRect/>
            </a:stretch>
          </p:blipFill>
          <p:spPr>
            <a:xfrm>
              <a:off x="2883194" y="5055844"/>
              <a:ext cx="2218464" cy="1238940"/>
            </a:xfrm>
            <a:prstGeom prst="rect">
              <a:avLst/>
            </a:prstGeom>
            <a:ln>
              <a:solidFill>
                <a:schemeClr val="accent1"/>
              </a:solidFill>
            </a:ln>
          </p:spPr>
        </p:pic>
        <p:cxnSp>
          <p:nvCxnSpPr>
            <p:cNvPr id="11" name="Straight Connector 10">
              <a:extLst>
                <a:ext uri="{FF2B5EF4-FFF2-40B4-BE49-F238E27FC236}">
                  <a16:creationId xmlns:a16="http://schemas.microsoft.com/office/drawing/2014/main" id="{88C94BC5-F444-FADD-0F39-D4F5B4F661B8}"/>
                </a:ext>
              </a:extLst>
            </p:cNvPr>
            <p:cNvCxnSpPr>
              <a:cxnSpLocks/>
            </p:cNvCxnSpPr>
            <p:nvPr/>
          </p:nvCxnSpPr>
          <p:spPr>
            <a:xfrm flipH="1" flipV="1">
              <a:off x="2502293" y="4691948"/>
              <a:ext cx="380901" cy="363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261C64-E37C-C57A-2753-DC16C01145C2}"/>
                </a:ext>
              </a:extLst>
            </p:cNvPr>
            <p:cNvCxnSpPr>
              <a:cxnSpLocks/>
            </p:cNvCxnSpPr>
            <p:nvPr/>
          </p:nvCxnSpPr>
          <p:spPr>
            <a:xfrm flipH="1" flipV="1">
              <a:off x="2502293" y="4691949"/>
              <a:ext cx="2599365" cy="36389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3FBEA62A-01FF-199A-487E-8F897707ADCE}"/>
              </a:ext>
            </a:extLst>
          </p:cNvPr>
          <p:cNvPicPr>
            <a:picLocks noChangeAspect="1"/>
          </p:cNvPicPr>
          <p:nvPr/>
        </p:nvPicPr>
        <p:blipFill>
          <a:blip r:embed="rId6"/>
          <a:stretch>
            <a:fillRect/>
          </a:stretch>
        </p:blipFill>
        <p:spPr>
          <a:xfrm>
            <a:off x="3853874" y="2916412"/>
            <a:ext cx="1521835" cy="1736724"/>
          </a:xfrm>
          <a:prstGeom prst="rect">
            <a:avLst/>
          </a:prstGeom>
        </p:spPr>
      </p:pic>
    </p:spTree>
    <p:extLst>
      <p:ext uri="{BB962C8B-B14F-4D97-AF65-F5344CB8AC3E}">
        <p14:creationId xmlns:p14="http://schemas.microsoft.com/office/powerpoint/2010/main" val="331754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CBB17-4CD7-B31F-1019-4816B5D86B62}"/>
            </a:ext>
          </a:extLst>
        </p:cNvPr>
        <p:cNvGrpSpPr/>
        <p:nvPr/>
      </p:nvGrpSpPr>
      <p:grpSpPr>
        <a:xfrm>
          <a:off x="0" y="0"/>
          <a:ext cx="0" cy="0"/>
          <a:chOff x="0" y="0"/>
          <a:chExt cx="0" cy="0"/>
        </a:xfrm>
      </p:grpSpPr>
      <p:pic>
        <p:nvPicPr>
          <p:cNvPr id="25" name="Picture 24" descr="A diagram of a computer&#10;&#10;Description automatically generated">
            <a:extLst>
              <a:ext uri="{FF2B5EF4-FFF2-40B4-BE49-F238E27FC236}">
                <a16:creationId xmlns:a16="http://schemas.microsoft.com/office/drawing/2014/main" id="{3B289DA9-A296-BC4A-F9C4-2F7AF6D0C4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2704"/>
            <a:ext cx="12192000" cy="6316438"/>
          </a:xfrm>
          <a:prstGeom prst="rect">
            <a:avLst/>
          </a:prstGeom>
        </p:spPr>
      </p:pic>
      <p:sp>
        <p:nvSpPr>
          <p:cNvPr id="4" name="Rectangle 3">
            <a:extLst>
              <a:ext uri="{FF2B5EF4-FFF2-40B4-BE49-F238E27FC236}">
                <a16:creationId xmlns:a16="http://schemas.microsoft.com/office/drawing/2014/main" id="{BD7E6DFB-43CF-93C8-5FB7-A70673287AEE}"/>
              </a:ext>
            </a:extLst>
          </p:cNvPr>
          <p:cNvSpPr/>
          <p:nvPr/>
        </p:nvSpPr>
        <p:spPr>
          <a:xfrm>
            <a:off x="1263649" y="2654300"/>
            <a:ext cx="4704081" cy="3638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DBE65BBE-0CE2-6C2F-9115-00E093509ED1}"/>
              </a:ext>
            </a:extLst>
          </p:cNvPr>
          <p:cNvSpPr/>
          <p:nvPr/>
        </p:nvSpPr>
        <p:spPr>
          <a:xfrm>
            <a:off x="124660" y="997131"/>
            <a:ext cx="5704640" cy="1543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AD92824B-51DD-0B25-AA0B-DF0842D820EE}"/>
              </a:ext>
            </a:extLst>
          </p:cNvPr>
          <p:cNvSpPr/>
          <p:nvPr/>
        </p:nvSpPr>
        <p:spPr>
          <a:xfrm rot="16200000">
            <a:off x="4956628" y="4594407"/>
            <a:ext cx="459469" cy="38563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6621197-9CBE-FD08-203D-66218EF3229E}"/>
              </a:ext>
            </a:extLst>
          </p:cNvPr>
          <p:cNvSpPr/>
          <p:nvPr/>
        </p:nvSpPr>
        <p:spPr>
          <a:xfrm>
            <a:off x="8247250" y="2702560"/>
            <a:ext cx="1802105" cy="828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0C4B2D1-1665-1219-FFE4-2488256383DA}"/>
              </a:ext>
            </a:extLst>
          </p:cNvPr>
          <p:cNvSpPr/>
          <p:nvPr/>
        </p:nvSpPr>
        <p:spPr>
          <a:xfrm>
            <a:off x="9035436" y="1054100"/>
            <a:ext cx="1322684" cy="1684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E5B58CF-32C8-9B26-BD81-967E3E7A7334}"/>
              </a:ext>
            </a:extLst>
          </p:cNvPr>
          <p:cNvSpPr/>
          <p:nvPr/>
        </p:nvSpPr>
        <p:spPr>
          <a:xfrm>
            <a:off x="9385300" y="3561806"/>
            <a:ext cx="709930" cy="13118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AD62698-FC3E-88F4-8DDB-DB2C08AED950}"/>
              </a:ext>
            </a:extLst>
          </p:cNvPr>
          <p:cNvSpPr/>
          <p:nvPr/>
        </p:nvSpPr>
        <p:spPr>
          <a:xfrm>
            <a:off x="8026400" y="4876800"/>
            <a:ext cx="3342640" cy="1872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1E547C7-0A45-4570-D2A5-6DA63D59D51D}"/>
              </a:ext>
            </a:extLst>
          </p:cNvPr>
          <p:cNvSpPr/>
          <p:nvPr/>
        </p:nvSpPr>
        <p:spPr>
          <a:xfrm rot="16200000">
            <a:off x="9430657" y="2124166"/>
            <a:ext cx="3879669" cy="1625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B015617-B555-C60F-2085-D292D2A0E31A}"/>
              </a:ext>
            </a:extLst>
          </p:cNvPr>
          <p:cNvSpPr/>
          <p:nvPr/>
        </p:nvSpPr>
        <p:spPr>
          <a:xfrm>
            <a:off x="1783082" y="1340108"/>
            <a:ext cx="2093841" cy="12750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7B0D11A-8C0F-D373-73AB-FC7BFA1DB92D}"/>
              </a:ext>
            </a:extLst>
          </p:cNvPr>
          <p:cNvSpPr/>
          <p:nvPr/>
        </p:nvSpPr>
        <p:spPr>
          <a:xfrm>
            <a:off x="6775450" y="1825610"/>
            <a:ext cx="1471800" cy="183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3C8232B-7B87-8BAD-4A23-1528FEBFDE5A}"/>
              </a:ext>
            </a:extLst>
          </p:cNvPr>
          <p:cNvSpPr/>
          <p:nvPr/>
        </p:nvSpPr>
        <p:spPr>
          <a:xfrm>
            <a:off x="5829300" y="1306965"/>
            <a:ext cx="2497304" cy="1037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D1568DF-04C3-DAC3-166E-3CBEAF2C0734}"/>
              </a:ext>
            </a:extLst>
          </p:cNvPr>
          <p:cNvSpPr/>
          <p:nvPr/>
        </p:nvSpPr>
        <p:spPr>
          <a:xfrm>
            <a:off x="5967730" y="2167068"/>
            <a:ext cx="807720" cy="24378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C8982CD-F655-FED1-0DAE-666F31641F06}"/>
              </a:ext>
            </a:extLst>
          </p:cNvPr>
          <p:cNvSpPr/>
          <p:nvPr/>
        </p:nvSpPr>
        <p:spPr>
          <a:xfrm>
            <a:off x="7128667" y="3630129"/>
            <a:ext cx="947898" cy="31091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AB3D94A9-9373-E4AB-1EB3-2BCDC1073DC2}"/>
              </a:ext>
            </a:extLst>
          </p:cNvPr>
          <p:cNvSpPr/>
          <p:nvPr/>
        </p:nvSpPr>
        <p:spPr>
          <a:xfrm rot="16200000">
            <a:off x="9985633" y="2678898"/>
            <a:ext cx="644494" cy="517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D942217-144B-08C2-094C-D9D648A3C1D8}"/>
              </a:ext>
            </a:extLst>
          </p:cNvPr>
          <p:cNvSpPr/>
          <p:nvPr/>
        </p:nvSpPr>
        <p:spPr>
          <a:xfrm>
            <a:off x="6313714" y="531223"/>
            <a:ext cx="2286000" cy="417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861ED40-04FA-A114-D00E-BBA16EA46E16}"/>
              </a:ext>
            </a:extLst>
          </p:cNvPr>
          <p:cNvSpPr/>
          <p:nvPr/>
        </p:nvSpPr>
        <p:spPr>
          <a:xfrm>
            <a:off x="8952230" y="531223"/>
            <a:ext cx="3030764" cy="417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010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9"/>
                                        </p:tgtEl>
                                      </p:cBhvr>
                                    </p:animEffect>
                                    <p:set>
                                      <p:cBhvr>
                                        <p:cTn id="23" dur="1" fill="hold">
                                          <p:stCondLst>
                                            <p:cond delay="499"/>
                                          </p:stCondLst>
                                        </p:cTn>
                                        <p:tgtEl>
                                          <p:spTgt spid="19"/>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1"/>
                                        </p:tgtEl>
                                      </p:cBhvr>
                                    </p:animEffect>
                                    <p:set>
                                      <p:cBhvr>
                                        <p:cTn id="26" dur="1" fill="hold">
                                          <p:stCondLst>
                                            <p:cond delay="499"/>
                                          </p:stCondLst>
                                        </p:cTn>
                                        <p:tgtEl>
                                          <p:spTgt spid="21"/>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22"/>
                                        </p:tgtEl>
                                      </p:cBhvr>
                                    </p:animEffect>
                                    <p:set>
                                      <p:cBhvr>
                                        <p:cTn id="34" dur="1" fill="hold">
                                          <p:stCondLst>
                                            <p:cond delay="499"/>
                                          </p:stCondLst>
                                        </p:cTn>
                                        <p:tgtEl>
                                          <p:spTgt spid="22"/>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7"/>
                                        </p:tgtEl>
                                      </p:cBhvr>
                                    </p:animEffect>
                                    <p:set>
                                      <p:cBhvr>
                                        <p:cTn id="45" dur="1" fill="hold">
                                          <p:stCondLst>
                                            <p:cond delay="499"/>
                                          </p:stCondLst>
                                        </p:cTn>
                                        <p:tgtEl>
                                          <p:spTgt spid="2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1BC65-52A5-6C6B-BFB6-084DB344F5E1}"/>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1B3707F5-2471-9AFD-36C7-6FC1583E4C90}"/>
              </a:ext>
            </a:extLst>
          </p:cNvPr>
          <p:cNvSpPr txBox="1"/>
          <p:nvPr/>
        </p:nvSpPr>
        <p:spPr>
          <a:xfrm>
            <a:off x="8663807" y="2615420"/>
            <a:ext cx="189475" cy="261277"/>
          </a:xfrm>
          <a:prstGeom prst="rect">
            <a:avLst/>
          </a:prstGeom>
          <a:noFill/>
        </p:spPr>
        <p:txBody>
          <a:bodyPr wrap="none" rtlCol="0">
            <a:spAutoFit/>
          </a:bodyPr>
          <a:lstStyle/>
          <a:p>
            <a:pPr algn="l"/>
            <a:endParaRPr lang="en-GB" sz="1050" dirty="0"/>
          </a:p>
        </p:txBody>
      </p:sp>
      <p:graphicFrame>
        <p:nvGraphicFramePr>
          <p:cNvPr id="2" name="Object 1">
            <a:extLst>
              <a:ext uri="{FF2B5EF4-FFF2-40B4-BE49-F238E27FC236}">
                <a16:creationId xmlns:a16="http://schemas.microsoft.com/office/drawing/2014/main" id="{4B3B59A7-09CD-EBCA-7D8B-763839437FDA}"/>
              </a:ext>
            </a:extLst>
          </p:cNvPr>
          <p:cNvGraphicFramePr>
            <a:graphicFrameLocks noChangeAspect="1"/>
          </p:cNvGraphicFramePr>
          <p:nvPr>
            <p:extLst>
              <p:ext uri="{D42A27DB-BD31-4B8C-83A1-F6EECF244321}">
                <p14:modId xmlns:p14="http://schemas.microsoft.com/office/powerpoint/2010/main" val="1787844559"/>
              </p:ext>
            </p:extLst>
          </p:nvPr>
        </p:nvGraphicFramePr>
        <p:xfrm>
          <a:off x="2351584" y="3315692"/>
          <a:ext cx="8383588" cy="3233737"/>
        </p:xfrm>
        <a:graphic>
          <a:graphicData uri="http://schemas.openxmlformats.org/presentationml/2006/ole">
            <mc:AlternateContent xmlns:mc="http://schemas.openxmlformats.org/markup-compatibility/2006">
              <mc:Choice xmlns:v="urn:schemas-microsoft-com:vml" Requires="v">
                <p:oleObj name="CorelDRAW" r:id="rId2" imgW="8383134" imgH="3233999" progId="CorelDraw.Graphic.24">
                  <p:embed/>
                </p:oleObj>
              </mc:Choice>
              <mc:Fallback>
                <p:oleObj name="CorelDRAW" r:id="rId2" imgW="8383134" imgH="3233999" progId="CorelDraw.Graphic.24">
                  <p:embed/>
                  <p:pic>
                    <p:nvPicPr>
                      <p:cNvPr id="2" name="Object 1">
                        <a:extLst>
                          <a:ext uri="{FF2B5EF4-FFF2-40B4-BE49-F238E27FC236}">
                            <a16:creationId xmlns:a16="http://schemas.microsoft.com/office/drawing/2014/main" id="{4B3B59A7-09CD-EBCA-7D8B-763839437FDA}"/>
                          </a:ext>
                        </a:extLst>
                      </p:cNvPr>
                      <p:cNvPicPr/>
                      <p:nvPr/>
                    </p:nvPicPr>
                    <p:blipFill>
                      <a:blip r:embed="rId3"/>
                      <a:stretch>
                        <a:fillRect/>
                      </a:stretch>
                    </p:blipFill>
                    <p:spPr>
                      <a:xfrm>
                        <a:off x="2351584" y="3315692"/>
                        <a:ext cx="8383588" cy="3233737"/>
                      </a:xfrm>
                      <a:prstGeom prst="rect">
                        <a:avLst/>
                      </a:prstGeom>
                    </p:spPr>
                  </p:pic>
                </p:oleObj>
              </mc:Fallback>
            </mc:AlternateContent>
          </a:graphicData>
        </a:graphic>
      </p:graphicFrame>
      <p:pic>
        <p:nvPicPr>
          <p:cNvPr id="4" name="Picture 3" descr="A brick building with a blue sky&#10;&#10;Description automatically generated">
            <a:extLst>
              <a:ext uri="{FF2B5EF4-FFF2-40B4-BE49-F238E27FC236}">
                <a16:creationId xmlns:a16="http://schemas.microsoft.com/office/drawing/2014/main" id="{C2D2B26F-DDEF-2B2D-6A4A-1B4C89025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2229" y="1772816"/>
            <a:ext cx="2412980" cy="1268760"/>
          </a:xfrm>
          <a:prstGeom prst="rect">
            <a:avLst/>
          </a:prstGeom>
        </p:spPr>
      </p:pic>
      <p:sp>
        <p:nvSpPr>
          <p:cNvPr id="5" name="TextBox 4">
            <a:extLst>
              <a:ext uri="{FF2B5EF4-FFF2-40B4-BE49-F238E27FC236}">
                <a16:creationId xmlns:a16="http://schemas.microsoft.com/office/drawing/2014/main" id="{6C0FEA76-207E-C8F0-F26C-40559D2FD491}"/>
              </a:ext>
            </a:extLst>
          </p:cNvPr>
          <p:cNvSpPr txBox="1"/>
          <p:nvPr/>
        </p:nvSpPr>
        <p:spPr>
          <a:xfrm>
            <a:off x="116793" y="430208"/>
            <a:ext cx="10509823" cy="1631216"/>
          </a:xfrm>
          <a:prstGeom prst="rect">
            <a:avLst/>
          </a:prstGeom>
          <a:noFill/>
        </p:spPr>
        <p:txBody>
          <a:bodyPr wrap="square">
            <a:spAutoFit/>
          </a:bodyPr>
          <a:lstStyle/>
          <a:p>
            <a:r>
              <a:rPr lang="en-GB" sz="2800" b="1" dirty="0"/>
              <a:t>Building a data model</a:t>
            </a:r>
          </a:p>
          <a:p>
            <a:endParaRPr lang="en-GB" b="1" dirty="0"/>
          </a:p>
          <a:p>
            <a:pPr marL="228600" indent="-228600">
              <a:buFont typeface="Arial" panose="020B0604020202020204" pitchFamily="34" charset="0"/>
              <a:buChar char="•"/>
            </a:pPr>
            <a:r>
              <a:rPr lang="en-GB" dirty="0"/>
              <a:t>How do we structure and organise this data?</a:t>
            </a:r>
          </a:p>
          <a:p>
            <a:pPr marL="685800" lvl="1" indent="-228600">
              <a:buFont typeface="Arial" panose="020B0604020202020204" pitchFamily="34" charset="0"/>
              <a:buChar char="•"/>
            </a:pPr>
            <a:endParaRPr lang="en-GB" dirty="0"/>
          </a:p>
          <a:p>
            <a:pPr marL="685800" lvl="1" indent="-228600">
              <a:buFont typeface="Arial" panose="020B0604020202020204" pitchFamily="34" charset="0"/>
              <a:buChar char="•"/>
            </a:pPr>
            <a:endParaRPr lang="en-GB" dirty="0"/>
          </a:p>
        </p:txBody>
      </p:sp>
      <p:pic>
        <p:nvPicPr>
          <p:cNvPr id="6" name="Graphic 5" descr="Document with solid fill">
            <a:extLst>
              <a:ext uri="{FF2B5EF4-FFF2-40B4-BE49-F238E27FC236}">
                <a16:creationId xmlns:a16="http://schemas.microsoft.com/office/drawing/2014/main" id="{AE9833DC-D520-1F41-59BD-1CD2D7B87D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9616" y="1881222"/>
            <a:ext cx="914400" cy="914400"/>
          </a:xfrm>
          <a:prstGeom prst="rect">
            <a:avLst/>
          </a:prstGeom>
        </p:spPr>
      </p:pic>
      <p:cxnSp>
        <p:nvCxnSpPr>
          <p:cNvPr id="8" name="Straight Arrow Connector 7">
            <a:extLst>
              <a:ext uri="{FF2B5EF4-FFF2-40B4-BE49-F238E27FC236}">
                <a16:creationId xmlns:a16="http://schemas.microsoft.com/office/drawing/2014/main" id="{1F209F1A-7371-8A38-4F47-51E51447CEF2}"/>
              </a:ext>
            </a:extLst>
          </p:cNvPr>
          <p:cNvCxnSpPr/>
          <p:nvPr/>
        </p:nvCxnSpPr>
        <p:spPr>
          <a:xfrm>
            <a:off x="3647728" y="2407196"/>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D853E80-5106-4D97-3404-7E783C250087}"/>
              </a:ext>
            </a:extLst>
          </p:cNvPr>
          <p:cNvCxnSpPr>
            <a:cxnSpLocks/>
          </p:cNvCxnSpPr>
          <p:nvPr/>
        </p:nvCxnSpPr>
        <p:spPr>
          <a:xfrm>
            <a:off x="3096816" y="2855034"/>
            <a:ext cx="0" cy="993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AFC2F7-1486-FC03-1D61-0E22B5186423}"/>
              </a:ext>
            </a:extLst>
          </p:cNvPr>
          <p:cNvCxnSpPr>
            <a:cxnSpLocks/>
          </p:cNvCxnSpPr>
          <p:nvPr/>
        </p:nvCxnSpPr>
        <p:spPr>
          <a:xfrm>
            <a:off x="3096816" y="2855034"/>
            <a:ext cx="982960" cy="934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D9FF30-1A1C-8DBA-88BD-B1945A49F2DB}"/>
              </a:ext>
            </a:extLst>
          </p:cNvPr>
          <p:cNvCxnSpPr>
            <a:cxnSpLocks/>
          </p:cNvCxnSpPr>
          <p:nvPr/>
        </p:nvCxnSpPr>
        <p:spPr>
          <a:xfrm>
            <a:off x="3096816" y="2855034"/>
            <a:ext cx="1782023" cy="849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91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xit" presetSubtype="0" fill="hold" nodeType="after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9.6"/>
</p:tagLst>
</file>

<file path=ppt/tags/tag2.xml><?xml version="1.0" encoding="utf-8"?>
<p:tagLst xmlns:a="http://schemas.openxmlformats.org/drawingml/2006/main" xmlns:r="http://schemas.openxmlformats.org/officeDocument/2006/relationships" xmlns:p="http://schemas.openxmlformats.org/presentationml/2006/main">
  <p:tag name="TIMING" val="|29.6"/>
</p:tagLst>
</file>

<file path=ppt/tags/tag3.xml><?xml version="1.0" encoding="utf-8"?>
<p:tagLst xmlns:a="http://schemas.openxmlformats.org/drawingml/2006/main" xmlns:r="http://schemas.openxmlformats.org/officeDocument/2006/relationships" xmlns:p="http://schemas.openxmlformats.org/presentationml/2006/main">
  <p:tag name="TIMING" val="|29.6"/>
</p:tagLst>
</file>

<file path=ppt/tags/tag4.xml><?xml version="1.0" encoding="utf-8"?>
<p:tagLst xmlns:a="http://schemas.openxmlformats.org/drawingml/2006/main" xmlns:r="http://schemas.openxmlformats.org/officeDocument/2006/relationships" xmlns:p="http://schemas.openxmlformats.org/presentationml/2006/main">
  <p:tag name="TIMING" val="|29.6"/>
</p:tagLst>
</file>

<file path=ppt/theme/theme1.xml><?xml version="1.0" encoding="utf-8"?>
<a:theme xmlns:a="http://schemas.openxmlformats.org/drawingml/2006/main" name="UoS_Powerpoint_template WIDESCREEN">
  <a:themeElements>
    <a:clrScheme name="Rich Black">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0EEB19A3-E5AF-B743-8C08-9AD556682854}" vid="{671753E0-2D72-0A42-810F-2669D10CC1B4}"/>
    </a:ext>
  </a:extLst>
</a:theme>
</file>

<file path=ppt/theme/theme2.xml><?xml version="1.0" encoding="utf-8"?>
<a:theme xmlns:a="http://schemas.openxmlformats.org/drawingml/2006/main" name="Title and content">
  <a:themeElements>
    <a:clrScheme name="Custom 6">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005C83"/>
      </a:hlink>
      <a:folHlink>
        <a:srgbClr val="495961"/>
      </a:folHlink>
    </a:clrScheme>
    <a:fontScheme name="UoS Powerpoint Fonts">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0EEB19A3-E5AF-B743-8C08-9AD556682854}" vid="{F81E0AD6-EF14-2A4C-975C-394B6C331CD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ndicator xmlns="993a5681-5c5b-4cef-91da-e6501083dd4a" xsi:nil="true"/>
    <lcf76f155ced4ddcb4097134ff3c332f xmlns="993a5681-5c5b-4cef-91da-e6501083dd4a">
      <Terms xmlns="http://schemas.microsoft.com/office/infopath/2007/PartnerControls"/>
    </lcf76f155ced4ddcb4097134ff3c332f>
    <TaxCatchAll xmlns="1fc98906-40c9-4f56-92bd-f396bbed931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E596EA4FAEC4442816FD0897DB0514A" ma:contentTypeVersion="14" ma:contentTypeDescription="Create a new document." ma:contentTypeScope="" ma:versionID="f4f7f4cd0055f3c227dbaecfa31d95d8">
  <xsd:schema xmlns:xsd="http://www.w3.org/2001/XMLSchema" xmlns:xs="http://www.w3.org/2001/XMLSchema" xmlns:p="http://schemas.microsoft.com/office/2006/metadata/properties" xmlns:ns2="993a5681-5c5b-4cef-91da-e6501083dd4a" xmlns:ns3="1fc98906-40c9-4f56-92bd-f396bbed9311" targetNamespace="http://schemas.microsoft.com/office/2006/metadata/properties" ma:root="true" ma:fieldsID="3190f5dc5c28dbe701b0e589bab04dd7" ns2:_="" ns3:_="">
    <xsd:import namespace="993a5681-5c5b-4cef-91da-e6501083dd4a"/>
    <xsd:import namespace="1fc98906-40c9-4f56-92bd-f396bbed931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Indicator"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3a5681-5c5b-4cef-91da-e6501083dd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Indicator" ma:index="15" nillable="true" ma:displayName="Indicator" ma:internalName="Indicator">
      <xsd:simpleType>
        <xsd:restriction base="dms:Text">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cbf2f534-9c3d-494b-83fb-768e807180c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c98906-40c9-4f56-92bd-f396bbed931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40bfaa32-be88-4c32-8520-a8dac6cdd59d}" ma:internalName="TaxCatchAll" ma:showField="CatchAllData" ma:web="1fc98906-40c9-4f56-92bd-f396bbed931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E36CD4-E1A5-4115-83AF-EADAA977D6D0}">
  <ds:schemaRefs>
    <ds:schemaRef ds:uri="http://purl.org/dc/dcmitype/"/>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993a5681-5c5b-4cef-91da-e6501083dd4a"/>
    <ds:schemaRef ds:uri="http://purl.org/dc/elements/1.1/"/>
    <ds:schemaRef ds:uri="1fc98906-40c9-4f56-92bd-f396bbed9311"/>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9E00F622-A1D4-443D-80AF-8D82867CFF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3a5681-5c5b-4cef-91da-e6501083dd4a"/>
    <ds:schemaRef ds:uri="1fc98906-40c9-4f56-92bd-f396bbed93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A1DFD40-91FD-4A36-A4B6-E835E4A934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UoS_Powerpoint_template WIDESCREEN</Template>
  <TotalTime>25609</TotalTime>
  <Words>1345</Words>
  <Application>Microsoft Office PowerPoint</Application>
  <PresentationFormat>Widescreen</PresentationFormat>
  <Paragraphs>209</Paragraphs>
  <Slides>19</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19</vt:i4>
      </vt:variant>
    </vt:vector>
  </HeadingPairs>
  <TitlesOfParts>
    <vt:vector size="27" baseType="lpstr">
      <vt:lpstr>Arial</vt:lpstr>
      <vt:lpstr>Calibri</vt:lpstr>
      <vt:lpstr>Consolas</vt:lpstr>
      <vt:lpstr>Lucida Sans</vt:lpstr>
      <vt:lpstr>Wingdings</vt:lpstr>
      <vt:lpstr>UoS_Powerpoint_template WIDESCREEN</vt:lpstr>
      <vt:lpstr>Title and content</vt:lpstr>
      <vt:lpstr>CorelDRAW</vt:lpstr>
      <vt:lpstr>LLM Hackathon: Unlocking Data Using Large Language Models  </vt:lpstr>
      <vt:lpstr>Data quality is very important </vt:lpstr>
      <vt:lpstr>What is standardised data? </vt:lpstr>
      <vt:lpstr>Data FAIRification Why do we care?</vt:lpstr>
      <vt:lpstr>Two bottlenecks </vt:lpstr>
      <vt:lpstr>Two bottlenecks </vt:lpstr>
      <vt:lpstr>PowerPoint Presentation</vt:lpstr>
      <vt:lpstr>PowerPoint Presentation</vt:lpstr>
      <vt:lpstr>PowerPoint Presentation</vt:lpstr>
      <vt:lpstr>PowerPoint Presentation</vt:lpstr>
      <vt:lpstr>Selecting LLMs How to pick which model works best</vt:lpstr>
      <vt:lpstr>Selecting LLMs Quantisation</vt:lpstr>
      <vt:lpstr>Llama 3.x variations have different computational requirements</vt:lpstr>
      <vt:lpstr>Selecting LLMs Fine tuning models</vt:lpstr>
      <vt:lpstr>Fine tuning a smaller Llama instance can improve performance</vt:lpstr>
      <vt:lpstr>Other use cases for LLMs:  Text mining in PubMed/summarising papers</vt:lpstr>
      <vt:lpstr>Other use cases for LLMs:  Genes to phenotypes</vt:lpstr>
      <vt:lpstr>Your tasks:</vt:lpstr>
      <vt:lpstr>Structuring and harmonising clinical data Using LLMs + NER to structure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IBD Research Meeting</dc:title>
  <dc:creator>Alex</dc:creator>
  <cp:lastModifiedBy>Alex Kadhim</cp:lastModifiedBy>
  <cp:revision>28</cp:revision>
  <dcterms:created xsi:type="dcterms:W3CDTF">2024-02-12T18:04:22Z</dcterms:created>
  <dcterms:modified xsi:type="dcterms:W3CDTF">2025-04-22T23:26:49Z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0x0101000E596EA4FAEC4442816FD0897DB0514A</vt:lpwstr>
  </property>
</Properties>
</file>